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9"/>
  </p:notesMasterIdLst>
  <p:handoutMasterIdLst>
    <p:handoutMasterId r:id="rId50"/>
  </p:handoutMasterIdLst>
  <p:sldIdLst>
    <p:sldId id="529" r:id="rId3"/>
    <p:sldId id="530" r:id="rId4"/>
    <p:sldId id="676" r:id="rId5"/>
    <p:sldId id="677" r:id="rId6"/>
    <p:sldId id="678" r:id="rId7"/>
    <p:sldId id="679" r:id="rId8"/>
    <p:sldId id="680" r:id="rId9"/>
    <p:sldId id="681" r:id="rId10"/>
    <p:sldId id="591" r:id="rId11"/>
    <p:sldId id="592" r:id="rId12"/>
    <p:sldId id="682" r:id="rId13"/>
    <p:sldId id="684" r:id="rId14"/>
    <p:sldId id="685" r:id="rId15"/>
    <p:sldId id="703" r:id="rId16"/>
    <p:sldId id="686" r:id="rId17"/>
    <p:sldId id="593" r:id="rId18"/>
    <p:sldId id="695" r:id="rId19"/>
    <p:sldId id="599" r:id="rId20"/>
    <p:sldId id="600" r:id="rId21"/>
    <p:sldId id="693" r:id="rId22"/>
    <p:sldId id="666" r:id="rId23"/>
    <p:sldId id="697" r:id="rId24"/>
    <p:sldId id="696" r:id="rId25"/>
    <p:sldId id="670" r:id="rId26"/>
    <p:sldId id="671" r:id="rId27"/>
    <p:sldId id="608" r:id="rId28"/>
    <p:sldId id="698" r:id="rId29"/>
    <p:sldId id="699" r:id="rId30"/>
    <p:sldId id="700" r:id="rId31"/>
    <p:sldId id="701" r:id="rId32"/>
    <p:sldId id="702" r:id="rId33"/>
    <p:sldId id="612" r:id="rId34"/>
    <p:sldId id="613" r:id="rId35"/>
    <p:sldId id="674" r:id="rId36"/>
    <p:sldId id="548" r:id="rId37"/>
    <p:sldId id="704" r:id="rId38"/>
    <p:sldId id="705" r:id="rId39"/>
    <p:sldId id="706" r:id="rId40"/>
    <p:sldId id="707" r:id="rId41"/>
    <p:sldId id="708" r:id="rId42"/>
    <p:sldId id="709" r:id="rId43"/>
    <p:sldId id="710" r:id="rId44"/>
    <p:sldId id="517" r:id="rId45"/>
    <p:sldId id="711" r:id="rId46"/>
    <p:sldId id="565" r:id="rId47"/>
    <p:sldId id="393" r:id="rId4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1B07698-A049-46C3-A908-DDFF42B11053}">
          <p14:sldIdLst>
            <p14:sldId id="529"/>
            <p14:sldId id="530"/>
            <p14:sldId id="676"/>
          </p14:sldIdLst>
        </p14:section>
        <p14:section name="Events Overview" id="{E5AC8CB4-CC26-4910-8F3A-B16342E8EB3F}">
          <p14:sldIdLst>
            <p14:sldId id="677"/>
            <p14:sldId id="678"/>
            <p14:sldId id="679"/>
            <p14:sldId id="680"/>
            <p14:sldId id="681"/>
          </p14:sldIdLst>
        </p14:section>
        <p14:section name="Delegates" id="{006EAC89-05A6-4B66-AB92-B63D337F003F}">
          <p14:sldIdLst>
            <p14:sldId id="591"/>
            <p14:sldId id="592"/>
            <p14:sldId id="682"/>
            <p14:sldId id="684"/>
            <p14:sldId id="685"/>
            <p14:sldId id="703"/>
            <p14:sldId id="686"/>
            <p14:sldId id="593"/>
            <p14:sldId id="695"/>
          </p14:sldIdLst>
        </p14:section>
        <p14:section name="Events" id="{7C9DCD31-337E-4767-BAB9-D37B858C66B0}">
          <p14:sldIdLst>
            <p14:sldId id="599"/>
            <p14:sldId id="600"/>
            <p14:sldId id="693"/>
            <p14:sldId id="666"/>
            <p14:sldId id="697"/>
            <p14:sldId id="696"/>
            <p14:sldId id="670"/>
            <p14:sldId id="671"/>
            <p14:sldId id="608"/>
          </p14:sldIdLst>
        </p14:section>
        <p14:section name="EventArgs" id="{1F221CF1-2786-4278-9510-20544973187C}">
          <p14:sldIdLst>
            <p14:sldId id="698"/>
            <p14:sldId id="699"/>
            <p14:sldId id="700"/>
            <p14:sldId id="701"/>
            <p14:sldId id="702"/>
            <p14:sldId id="612"/>
            <p14:sldId id="613"/>
            <p14:sldId id="674"/>
            <p14:sldId id="548"/>
          </p14:sldIdLst>
        </p14:section>
        <p14:section name="Observer" id="{FEE9DD87-7DFA-4E99-971D-31F2B90FF862}">
          <p14:sldIdLst>
            <p14:sldId id="704"/>
            <p14:sldId id="705"/>
            <p14:sldId id="706"/>
            <p14:sldId id="707"/>
            <p14:sldId id="708"/>
            <p14:sldId id="709"/>
            <p14:sldId id="710"/>
          </p14:sldIdLst>
        </p14:section>
        <p14:section name="Conclusion" id="{2293E331-E1BF-4508-9175-8EA6FEC8EA83}">
          <p14:sldIdLst>
            <p14:sldId id="517"/>
            <p14:sldId id="711"/>
            <p14:sldId id="565"/>
            <p14:sldId id="393"/>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5C0E"/>
    <a:srgbClr val="663606"/>
    <a:srgbClr val="F9F0AB"/>
    <a:srgbClr val="F9E6AB"/>
    <a:srgbClr val="F9FAAB"/>
    <a:srgbClr val="767691"/>
    <a:srgbClr val="7676AA"/>
    <a:srgbClr val="603A14"/>
    <a:srgbClr val="BAB398"/>
    <a:srgbClr val="ADA48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5332" autoAdjust="0"/>
  </p:normalViewPr>
  <p:slideViewPr>
    <p:cSldViewPr>
      <p:cViewPr varScale="1">
        <p:scale>
          <a:sx n="79" d="100"/>
          <a:sy n="79" d="100"/>
        </p:scale>
        <p:origin x="91" y="26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8/9/2017</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8/9/2017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msdn.microsoft.com/en-us/library/aa645739(v=vs.71).aspx"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creativecommons.org/licenses/by-nc-sa/4.0/" TargetMode="External"/><Relationship Id="rId4" Type="http://schemas.openxmlformats.org/officeDocument/2006/relationships/hyperlink" Target="http://softuni.org/"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381000" y="4343400"/>
            <a:ext cx="60960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endParaRPr sz="16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6967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Events in</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.NET</a:t>
            </a:r>
          </a:p>
          <a:p>
            <a:r>
              <a:rPr lang="en-US" dirty="0">
                <a:effectLst>
                  <a:outerShdw blurRad="50800" dist="38100" algn="tr" rotWithShape="0">
                    <a:prstClr val="black">
                      <a:alpha val="40000"/>
                    </a:prstClr>
                  </a:outerShdw>
                </a:effectLst>
              </a:rPr>
              <a:t>Events in C#</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are special delegate instances declared by the keyword</a:t>
            </a:r>
            <a:r>
              <a:rPr lang="bg-BG" dirty="0">
                <a:effectLst>
                  <a:outerShdw blurRad="50800" dist="38100" algn="tr" rotWithShape="0">
                    <a:prstClr val="black">
                      <a:alpha val="40000"/>
                    </a:prstClr>
                  </a:outerShdw>
                </a:effectLst>
              </a:rPr>
              <a:t> </a:t>
            </a:r>
            <a:r>
              <a:rPr lang="en-US"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rPr>
              <a:t>event</a:t>
            </a:r>
          </a:p>
          <a:p>
            <a:endParaRPr lang="en-US" sz="3000" dirty="0">
              <a:solidFill>
                <a:schemeClr val="accent5">
                  <a:lumMod val="20000"/>
                  <a:lumOff val="80000"/>
                </a:schemeClr>
              </a:solidFill>
              <a:effectLst>
                <a:outerShdw blurRad="38100" dist="38100" dir="2700000" algn="tl">
                  <a:srgbClr val="000000"/>
                </a:outerShdw>
              </a:effectLst>
            </a:endParaRPr>
          </a:p>
          <a:p>
            <a:pPr>
              <a:spcBef>
                <a:spcPts val="1200"/>
              </a:spcBef>
            </a:pPr>
            <a:r>
              <a:rPr lang="en-US" dirty="0">
                <a:effectLst>
                  <a:outerShdw blurRad="50800" dist="38100" algn="tr" rotWithShape="0">
                    <a:prstClr val="black">
                      <a:alpha val="40000"/>
                    </a:prstClr>
                  </a:outerShdw>
                </a:effectLst>
              </a:rPr>
              <a:t>In the component model of</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.NET the</a:t>
            </a:r>
          </a:p>
          <a:p>
            <a:pPr lvl="1"/>
            <a:r>
              <a:rPr lang="en-US" dirty="0">
                <a:effectLst>
                  <a:outerShdw blurRad="50800" dist="38100" algn="tr" rotWithShape="0">
                    <a:prstClr val="black">
                      <a:alpha val="40000"/>
                    </a:prstClr>
                  </a:outerShdw>
                </a:effectLst>
              </a:rPr>
              <a:t>subscription</a:t>
            </a:r>
            <a:r>
              <a:rPr lang="bg-BG" dirty="0">
                <a:effectLst>
                  <a:outerShdw blurRad="50800" dist="38100" algn="tr" rotWithShape="0">
                    <a:prstClr val="black">
                      <a:alpha val="40000"/>
                    </a:prstClr>
                  </a:outerShdw>
                </a:effectLst>
              </a:rPr>
              <a:t> </a:t>
            </a:r>
            <a:endParaRPr lang="en-US" dirty="0">
              <a:effectLst>
                <a:outerShdw blurRad="50800" dist="38100" algn="tr" rotWithShape="0">
                  <a:prstClr val="black">
                    <a:alpha val="40000"/>
                  </a:prstClr>
                </a:outerShdw>
              </a:effectLst>
            </a:endParaRPr>
          </a:p>
          <a:p>
            <a:pPr lvl="1"/>
            <a:r>
              <a:rPr lang="en-US" dirty="0">
                <a:effectLst>
                  <a:outerShdw blurRad="50800" dist="38100" algn="tr" rotWithShape="0">
                    <a:prstClr val="black">
                      <a:alpha val="40000"/>
                    </a:prstClr>
                  </a:outerShdw>
                </a:effectLst>
              </a:rPr>
              <a:t>sending </a:t>
            </a:r>
          </a:p>
          <a:p>
            <a:pPr lvl="1"/>
            <a:r>
              <a:rPr lang="en-US" dirty="0">
                <a:effectLst>
                  <a:outerShdw blurRad="50800" dist="38100" algn="tr" rotWithShape="0">
                    <a:prstClr val="black">
                      <a:alpha val="40000"/>
                    </a:prstClr>
                  </a:outerShdw>
                </a:effectLst>
              </a:rPr>
              <a:t>receiving </a:t>
            </a:r>
            <a:endParaRPr lang="bg-BG" dirty="0">
              <a:effectLst>
                <a:outerShdw blurRad="50800" dist="38100" algn="tr" rotWithShape="0">
                  <a:prstClr val="black">
                    <a:alpha val="40000"/>
                  </a:prstClr>
                </a:outerShdw>
              </a:effectLst>
            </a:endParaRPr>
          </a:p>
          <a:p>
            <a:pPr lvl="1"/>
            <a:endParaRPr lang="bg-BG" dirty="0">
              <a:effectLst>
                <a:outerShdw blurRad="50800" dist="38100" algn="tr" rotWithShape="0">
                  <a:prstClr val="black">
                    <a:alpha val="40000"/>
                  </a:prstClr>
                </a:outerShdw>
              </a:effectLst>
            </a:endParaRPr>
          </a:p>
          <a:p>
            <a:pPr lvl="1"/>
            <a:r>
              <a:rPr lang="en-US" dirty="0">
                <a:effectLst>
                  <a:outerShdw blurRad="50800" dist="38100" algn="tr" rotWithShape="0">
                    <a:prstClr val="black">
                      <a:alpha val="40000"/>
                    </a:prstClr>
                  </a:outerShdw>
                </a:effectLst>
              </a:rPr>
              <a:t>of events is supported through delegates and events</a:t>
            </a:r>
            <a:endParaRPr lang="bg-BG" dirty="0">
              <a:effectLst>
                <a:outerShdw blurRad="50800" dist="38100" algn="tr" rotWithShape="0">
                  <a:prstClr val="black">
                    <a:alpha val="40000"/>
                  </a:prstClr>
                </a:outerShdw>
              </a:effectLst>
            </a:endParaRP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19</a:t>
            </a:fld>
            <a:endParaRPr lang="en-US" dirty="0"/>
          </a:p>
        </p:txBody>
      </p:sp>
    </p:spTree>
    <p:extLst>
      <p:ext uri="{BB962C8B-B14F-4D97-AF65-F5344CB8AC3E}">
        <p14:creationId xmlns:p14="http://schemas.microsoft.com/office/powerpoint/2010/main" val="924675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Events in</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.NET</a:t>
            </a:r>
          </a:p>
          <a:p>
            <a:r>
              <a:rPr lang="en-US" dirty="0">
                <a:effectLst>
                  <a:outerShdw blurRad="50800" dist="38100" algn="tr" rotWithShape="0">
                    <a:prstClr val="black">
                      <a:alpha val="40000"/>
                    </a:prstClr>
                  </a:outerShdw>
                </a:effectLst>
              </a:rPr>
              <a:t>Events in C#</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are special delegate instances declared by the keyword</a:t>
            </a:r>
            <a:r>
              <a:rPr lang="bg-BG" dirty="0">
                <a:effectLst>
                  <a:outerShdw blurRad="50800" dist="38100" algn="tr" rotWithShape="0">
                    <a:prstClr val="black">
                      <a:alpha val="40000"/>
                    </a:prstClr>
                  </a:outerShdw>
                </a:effectLst>
              </a:rPr>
              <a:t> </a:t>
            </a:r>
            <a:r>
              <a:rPr lang="en-US"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rPr>
              <a:t>event</a:t>
            </a:r>
          </a:p>
          <a:p>
            <a:endParaRPr lang="en-US" sz="3000" dirty="0">
              <a:solidFill>
                <a:schemeClr val="accent5">
                  <a:lumMod val="20000"/>
                  <a:lumOff val="80000"/>
                </a:schemeClr>
              </a:solidFill>
              <a:effectLst>
                <a:outerShdw blurRad="38100" dist="38100" dir="2700000" algn="tl">
                  <a:srgbClr val="000000"/>
                </a:outerShdw>
              </a:effectLst>
            </a:endParaRPr>
          </a:p>
          <a:p>
            <a:pPr>
              <a:spcBef>
                <a:spcPts val="1200"/>
              </a:spcBef>
            </a:pPr>
            <a:r>
              <a:rPr lang="en-US" dirty="0">
                <a:effectLst>
                  <a:outerShdw blurRad="50800" dist="38100" algn="tr" rotWithShape="0">
                    <a:prstClr val="black">
                      <a:alpha val="40000"/>
                    </a:prstClr>
                  </a:outerShdw>
                </a:effectLst>
              </a:rPr>
              <a:t>In the component model of</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.NET the</a:t>
            </a:r>
          </a:p>
          <a:p>
            <a:pPr lvl="1"/>
            <a:r>
              <a:rPr lang="en-US" dirty="0">
                <a:effectLst>
                  <a:outerShdw blurRad="50800" dist="38100" algn="tr" rotWithShape="0">
                    <a:prstClr val="black">
                      <a:alpha val="40000"/>
                    </a:prstClr>
                  </a:outerShdw>
                </a:effectLst>
              </a:rPr>
              <a:t>subscription</a:t>
            </a:r>
            <a:r>
              <a:rPr lang="bg-BG" dirty="0">
                <a:effectLst>
                  <a:outerShdw blurRad="50800" dist="38100" algn="tr" rotWithShape="0">
                    <a:prstClr val="black">
                      <a:alpha val="40000"/>
                    </a:prstClr>
                  </a:outerShdw>
                </a:effectLst>
              </a:rPr>
              <a:t> </a:t>
            </a:r>
            <a:endParaRPr lang="en-US" dirty="0">
              <a:effectLst>
                <a:outerShdw blurRad="50800" dist="38100" algn="tr" rotWithShape="0">
                  <a:prstClr val="black">
                    <a:alpha val="40000"/>
                  </a:prstClr>
                </a:outerShdw>
              </a:effectLst>
            </a:endParaRPr>
          </a:p>
          <a:p>
            <a:pPr lvl="1"/>
            <a:r>
              <a:rPr lang="en-US" dirty="0">
                <a:effectLst>
                  <a:outerShdw blurRad="50800" dist="38100" algn="tr" rotWithShape="0">
                    <a:prstClr val="black">
                      <a:alpha val="40000"/>
                    </a:prstClr>
                  </a:outerShdw>
                </a:effectLst>
              </a:rPr>
              <a:t>sending </a:t>
            </a:r>
          </a:p>
          <a:p>
            <a:pPr lvl="1"/>
            <a:r>
              <a:rPr lang="en-US" dirty="0">
                <a:effectLst>
                  <a:outerShdw blurRad="50800" dist="38100" algn="tr" rotWithShape="0">
                    <a:prstClr val="black">
                      <a:alpha val="40000"/>
                    </a:prstClr>
                  </a:outerShdw>
                </a:effectLst>
              </a:rPr>
              <a:t>receiving </a:t>
            </a:r>
            <a:endParaRPr lang="bg-BG" dirty="0">
              <a:effectLst>
                <a:outerShdw blurRad="50800" dist="38100" algn="tr" rotWithShape="0">
                  <a:prstClr val="black">
                    <a:alpha val="40000"/>
                  </a:prstClr>
                </a:outerShdw>
              </a:effectLst>
            </a:endParaRPr>
          </a:p>
          <a:p>
            <a:pPr lvl="1"/>
            <a:endParaRPr lang="bg-BG" dirty="0">
              <a:effectLst>
                <a:outerShdw blurRad="50800" dist="38100" algn="tr" rotWithShape="0">
                  <a:prstClr val="black">
                    <a:alpha val="40000"/>
                  </a:prstClr>
                </a:outerShdw>
              </a:effectLst>
            </a:endParaRPr>
          </a:p>
          <a:p>
            <a:pPr lvl="1"/>
            <a:r>
              <a:rPr lang="en-US" dirty="0">
                <a:effectLst>
                  <a:outerShdw blurRad="50800" dist="38100" algn="tr" rotWithShape="0">
                    <a:prstClr val="black">
                      <a:alpha val="40000"/>
                    </a:prstClr>
                  </a:outerShdw>
                </a:effectLst>
              </a:rPr>
              <a:t>of events is supported through delegates and events</a:t>
            </a:r>
            <a:endParaRPr lang="bg-BG" dirty="0">
              <a:effectLst>
                <a:outerShdw blurRad="50800" dist="38100" algn="tr" rotWithShape="0">
                  <a:prstClr val="black">
                    <a:alpha val="40000"/>
                  </a:prstClr>
                </a:outerShdw>
              </a:effectLst>
            </a:endParaRP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20</a:t>
            </a:fld>
            <a:endParaRPr lang="en-US" dirty="0"/>
          </a:p>
        </p:txBody>
      </p:sp>
    </p:spTree>
    <p:extLst>
      <p:ext uri="{BB962C8B-B14F-4D97-AF65-F5344CB8AC3E}">
        <p14:creationId xmlns:p14="http://schemas.microsoft.com/office/powerpoint/2010/main" val="1272877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vs Delegates</a:t>
            </a:r>
          </a:p>
          <a:p>
            <a:r>
              <a:rPr lang="en-US" dirty="0">
                <a:effectLst>
                  <a:outerShdw blurRad="50800" dist="38100" algn="tr" rotWithShape="0">
                    <a:prstClr val="black">
                      <a:alpha val="40000"/>
                    </a:prstClr>
                  </a:outerShdw>
                </a:effectLst>
              </a:rPr>
              <a:t>Events are not the same as</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member fields of type delegate</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b="0"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Action&lt;string&gt; m;</a:t>
            </a:r>
            <a:r>
              <a:rPr lang="en-US" b="0" baseline="0"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1600" b="1" dirty="0">
                <a:solidFill>
                  <a:schemeClr val="tx2"/>
                </a:solidFill>
                <a:effectLst>
                  <a:outerShdw blurRad="50800" dist="38100" algn="tr" rotWithShape="0">
                    <a:prstClr val="black">
                      <a:alpha val="40000"/>
                    </a:prstClr>
                  </a:outerShdw>
                </a:effectLst>
                <a:latin typeface="Consolas" pitchFamily="49" charset="0"/>
                <a:cs typeface="Consolas" pitchFamily="49" charset="0"/>
              </a:rPr>
              <a:t>≠</a:t>
            </a:r>
            <a:r>
              <a:rPr lang="en-US" sz="1600" b="1" dirty="0">
                <a:solidFill>
                  <a:schemeClr val="tx2"/>
                </a:solidFill>
                <a:effectLst>
                  <a:outerShdw blurRad="50800" dist="38100" algn="tr" rotWithShape="0">
                    <a:prstClr val="black">
                      <a:alpha val="40000"/>
                    </a:prstClr>
                  </a:outerShdw>
                </a:effectLst>
                <a:latin typeface="Consolas" pitchFamily="49" charset="0"/>
                <a:cs typeface="Consolas" pitchFamily="49" charset="0"/>
              </a:rPr>
              <a:t> </a:t>
            </a:r>
            <a:r>
              <a:rPr lang="en-US" sz="1600" b="1" baseline="0" dirty="0">
                <a:solidFill>
                  <a:schemeClr val="tx2"/>
                </a:solidFill>
                <a:effectLst>
                  <a:outerShdw blurRad="50800" dist="38100" algn="tr" rotWithShape="0">
                    <a:prstClr val="black">
                      <a:alpha val="40000"/>
                    </a:prstClr>
                  </a:outerShdw>
                </a:effectLst>
                <a:latin typeface="Consolas" pitchFamily="49" charset="0"/>
                <a:cs typeface="Consolas" pitchFamily="49" charset="0"/>
              </a:rPr>
              <a:t> </a:t>
            </a:r>
            <a:r>
              <a:rPr lang="en-US" b="0"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event Action&lt;string&gt; m;</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effectLst>
                <a:outerShdw blurRad="50800" dist="38100" algn="tr" rotWithShape="0">
                  <a:prstClr val="black">
                    <a:alpha val="40000"/>
                  </a:prstClr>
                </a:outerShdw>
              </a:effectLst>
            </a:endParaRPr>
          </a:p>
          <a:p>
            <a:pPr>
              <a:spcBef>
                <a:spcPts val="1200"/>
              </a:spcBef>
            </a:pPr>
            <a:r>
              <a:rPr lang="en-US" dirty="0">
                <a:effectLst>
                  <a:outerShdw blurRad="50800" dist="38100" algn="tr" rotWithShape="0">
                    <a:prstClr val="black">
                      <a:alpha val="40000"/>
                    </a:prstClr>
                  </a:outerShdw>
                </a:effectLst>
              </a:rPr>
              <a:t>Events can be members of an interface </a:t>
            </a:r>
          </a:p>
          <a:p>
            <a:pPr lvl="1"/>
            <a:r>
              <a:rPr lang="en-US" dirty="0">
                <a:effectLst>
                  <a:outerShdw blurRad="50800" dist="38100" algn="tr" rotWithShape="0">
                    <a:prstClr val="black">
                      <a:alpha val="40000"/>
                    </a:prstClr>
                  </a:outerShdw>
                </a:effectLst>
              </a:rPr>
              <a:t>Delegates cannot be members of an interface</a:t>
            </a:r>
          </a:p>
          <a:p>
            <a:pPr lvl="1"/>
            <a:endParaRPr lang="bg-BG" dirty="0">
              <a:effectLst>
                <a:outerShdw blurRad="50800" dist="38100" algn="tr" rotWithShape="0">
                  <a:prstClr val="black">
                    <a:alpha val="40000"/>
                  </a:prstClr>
                </a:outerShdw>
              </a:effectLst>
            </a:endParaRPr>
          </a:p>
          <a:p>
            <a:r>
              <a:rPr lang="en-US" dirty="0">
                <a:effectLst>
                  <a:outerShdw blurRad="50800" dist="38100" algn="tr" rotWithShape="0">
                    <a:prstClr val="black">
                      <a:alpha val="40000"/>
                    </a:prstClr>
                  </a:outerShdw>
                </a:effectLst>
              </a:rPr>
              <a:t>An event can only be called in the class where it is defined</a:t>
            </a:r>
          </a:p>
          <a:p>
            <a:endParaRPr lang="bg-BG" dirty="0">
              <a:effectLst>
                <a:outerShdw blurRad="50800" dist="38100" algn="tr" rotWithShape="0">
                  <a:prstClr val="black">
                    <a:alpha val="40000"/>
                  </a:prstClr>
                </a:outerShdw>
              </a:effectLst>
            </a:endParaRPr>
          </a:p>
          <a:p>
            <a:r>
              <a:rPr lang="en-US" dirty="0">
                <a:effectLst>
                  <a:outerShdw blurRad="50800" dist="38100" algn="tr" rotWithShape="0">
                    <a:prstClr val="black">
                      <a:alpha val="40000"/>
                    </a:prstClr>
                  </a:outerShdw>
                </a:effectLst>
              </a:rPr>
              <a:t>By default the access to the events is synchronized (thread-safe)</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21</a:t>
            </a:fld>
            <a:endParaRPr lang="en-US" dirty="0"/>
          </a:p>
        </p:txBody>
      </p:sp>
    </p:spTree>
    <p:extLst>
      <p:ext uri="{BB962C8B-B14F-4D97-AF65-F5344CB8AC3E}">
        <p14:creationId xmlns:p14="http://schemas.microsoft.com/office/powerpoint/2010/main" val="4113517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Custom Events: Convention</a:t>
            </a:r>
          </a:p>
          <a:p>
            <a:endParaRPr lang="en-US" dirty="0">
              <a:effectLst>
                <a:outerShdw blurRad="50800" dist="38100" algn="tr" rotWithShape="0">
                  <a:prstClr val="black">
                    <a:alpha val="40000"/>
                  </a:prstClr>
                </a:outerShdw>
              </a:effectLst>
            </a:endParaRPr>
          </a:p>
          <a:p>
            <a:r>
              <a:rPr lang="en-US" dirty="0"/>
              <a:t>.NET defines a convention (pattern) for defining events:</a:t>
            </a:r>
          </a:p>
          <a:p>
            <a:pPr lvl="1"/>
            <a:r>
              <a:rPr lang="en-US" dirty="0">
                <a:hlinkClick r:id="rId3"/>
              </a:rPr>
              <a:t>http://msdn.microsoft.com/en-us/library/aa645739(v=vs.71).aspx</a:t>
            </a:r>
            <a:endParaRPr lang="en-US" dirty="0"/>
          </a:p>
          <a:p>
            <a:r>
              <a:rPr lang="en-US" dirty="0"/>
              <a:t>Delegates which are used for events:</a:t>
            </a:r>
          </a:p>
          <a:p>
            <a:pPr lvl="1"/>
            <a:r>
              <a:rPr lang="en-US" dirty="0"/>
              <a:t>Have names formed by a verb </a:t>
            </a:r>
            <a:r>
              <a:rPr lang="bg-BG" dirty="0"/>
              <a:t>+ </a:t>
            </a:r>
            <a:r>
              <a:rPr lang="en-US" b="1" dirty="0" err="1">
                <a:solidFill>
                  <a:schemeClr val="tx2">
                    <a:lumMod val="75000"/>
                  </a:schemeClr>
                </a:solidFill>
                <a:latin typeface="Consolas" pitchFamily="49" charset="0"/>
                <a:cs typeface="Consolas" pitchFamily="49" charset="0"/>
              </a:rPr>
              <a:t>EventHandler</a:t>
            </a:r>
            <a:endParaRPr lang="en-US" b="1" dirty="0">
              <a:solidFill>
                <a:schemeClr val="tx2">
                  <a:lumMod val="75000"/>
                </a:schemeClr>
              </a:solidFill>
              <a:latin typeface="Consolas" pitchFamily="49" charset="0"/>
              <a:cs typeface="Consolas" pitchFamily="49" charset="0"/>
            </a:endParaRPr>
          </a:p>
          <a:p>
            <a:pPr lvl="1"/>
            <a:r>
              <a:rPr lang="en-US" dirty="0"/>
              <a:t>Accept two parameters:</a:t>
            </a:r>
          </a:p>
          <a:p>
            <a:pPr lvl="2"/>
            <a:r>
              <a:rPr lang="en-US" dirty="0"/>
              <a:t>Event sender – </a:t>
            </a:r>
            <a:r>
              <a:rPr lang="en-US" b="1" noProof="1">
                <a:solidFill>
                  <a:schemeClr val="tx2">
                    <a:lumMod val="75000"/>
                  </a:schemeClr>
                </a:solidFill>
                <a:latin typeface="Consolas" pitchFamily="49" charset="0"/>
                <a:cs typeface="Consolas" pitchFamily="49" charset="0"/>
              </a:rPr>
              <a:t>System.Object</a:t>
            </a:r>
          </a:p>
          <a:p>
            <a:pPr lvl="2"/>
            <a:r>
              <a:rPr lang="en-US" dirty="0"/>
              <a:t>Event information – inherited from </a:t>
            </a:r>
            <a:r>
              <a:rPr lang="en-US" b="1" noProof="1">
                <a:solidFill>
                  <a:schemeClr val="tx2">
                    <a:lumMod val="75000"/>
                  </a:schemeClr>
                </a:solidFill>
                <a:latin typeface="Consolas" pitchFamily="49" charset="0"/>
                <a:cs typeface="Consolas" pitchFamily="49" charset="0"/>
              </a:rPr>
              <a:t>System.EventArgs</a:t>
            </a:r>
            <a:endParaRPr lang="en-US" dirty="0"/>
          </a:p>
          <a:p>
            <a:pPr lvl="1"/>
            <a:r>
              <a:rPr lang="en-US" dirty="0"/>
              <a:t>No return value (</a:t>
            </a:r>
            <a:r>
              <a:rPr lang="en-US" b="1" dirty="0">
                <a:solidFill>
                  <a:schemeClr val="tx2">
                    <a:lumMod val="75000"/>
                  </a:schemeClr>
                </a:solidFill>
                <a:latin typeface="Consolas" pitchFamily="49" charset="0"/>
                <a:cs typeface="Consolas" pitchFamily="49" charset="0"/>
              </a:rPr>
              <a:t>void</a:t>
            </a:r>
            <a:r>
              <a:rPr lang="en-US" dirty="0"/>
              <a:t>)</a:t>
            </a:r>
            <a:endParaRPr lang="en-US" dirty="0">
              <a:latin typeface="Consolas" pitchFamily="49" charset="0"/>
              <a:cs typeface="Consolas" pitchFamily="49" charset="0"/>
            </a:endParaRP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4"/>
              </a:rPr>
              <a:t>http://softuni.org</a:t>
            </a:r>
            <a:endParaRPr lang="en-US" sz="1000"/>
          </a:p>
          <a:p>
            <a:r>
              <a:rPr lang="en-US" sz="1000"/>
              <a:t>This work is licensed under the </a:t>
            </a:r>
            <a:r>
              <a:rPr lang="en-US" sz="1000" u="sng" noProof="1">
                <a:hlinkClick r:id="rId5"/>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24</a:t>
            </a:fld>
            <a:endParaRPr lang="en-US" dirty="0"/>
          </a:p>
        </p:txBody>
      </p:sp>
    </p:spTree>
    <p:extLst>
      <p:ext uri="{BB962C8B-B14F-4D97-AF65-F5344CB8AC3E}">
        <p14:creationId xmlns:p14="http://schemas.microsoft.com/office/powerpoint/2010/main" val="3076254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Custom Events: Convention (2)</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Example:</a:t>
            </a:r>
          </a:p>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ItemChangedEventHandler(</a:t>
            </a:r>
          </a:p>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object sender, ItemChangedEventArgs eventArgs);</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endParaRPr lang="en-US" dirty="0"/>
          </a:p>
          <a:p>
            <a:pPr>
              <a:spcBef>
                <a:spcPts val="1200"/>
              </a:spcBef>
              <a:spcAft>
                <a:spcPts val="0"/>
              </a:spcAft>
            </a:pPr>
            <a:r>
              <a:rPr lang="en-US" dirty="0"/>
              <a:t>Events:</a:t>
            </a:r>
          </a:p>
          <a:p>
            <a:pPr lvl="1">
              <a:lnSpc>
                <a:spcPct val="100000"/>
              </a:lnSpc>
            </a:pPr>
            <a:r>
              <a:rPr lang="en-US" dirty="0"/>
              <a:t>Are declared</a:t>
            </a:r>
            <a:r>
              <a:rPr lang="bg-BG" dirty="0"/>
              <a:t> </a:t>
            </a:r>
            <a:r>
              <a:rPr lang="en-US" b="1" dirty="0">
                <a:solidFill>
                  <a:schemeClr val="tx2">
                    <a:lumMod val="75000"/>
                  </a:schemeClr>
                </a:solidFill>
                <a:latin typeface="Consolas" pitchFamily="49" charset="0"/>
                <a:cs typeface="Consolas" pitchFamily="49" charset="0"/>
              </a:rPr>
              <a:t>public</a:t>
            </a:r>
          </a:p>
          <a:p>
            <a:pPr lvl="1">
              <a:lnSpc>
                <a:spcPct val="100000"/>
              </a:lnSpc>
            </a:pPr>
            <a:r>
              <a:rPr lang="en-US" dirty="0"/>
              <a:t>Follow </a:t>
            </a:r>
            <a:r>
              <a:rPr lang="en-US" noProof="1"/>
              <a:t>PascalCase naming convention</a:t>
            </a:r>
          </a:p>
          <a:p>
            <a:pPr lvl="1">
              <a:lnSpc>
                <a:spcPct val="100000"/>
              </a:lnSpc>
            </a:pPr>
            <a:r>
              <a:rPr lang="en-US" dirty="0"/>
              <a:t>End with a verb</a:t>
            </a:r>
          </a:p>
          <a:p>
            <a:pPr marL="177800" marR="0" lvl="1" indent="0" algn="l" defTabSz="1218987" rtl="0" eaLnBrk="1" fontAlgn="auto" latinLnBrk="0" hangingPunct="1">
              <a:lnSpc>
                <a:spcPct val="100000"/>
              </a:lnSpc>
              <a:spcBef>
                <a:spcPts val="0"/>
              </a:spcBef>
              <a:spcAft>
                <a:spcPts val="0"/>
              </a:spcAft>
              <a:buClrTx/>
              <a:buSzTx/>
              <a:buFontTx/>
              <a:buNone/>
              <a:tabLst/>
              <a:defRPr/>
            </a:pPr>
            <a:r>
              <a:rPr lang="en-US" b="0" noProof="1">
                <a:solidFill>
                  <a:schemeClr val="tx1"/>
                </a:solidFill>
                <a:effectLst/>
                <a:latin typeface="+mn-lt"/>
                <a:cs typeface="+mn-cs"/>
                <a:sym typeface="Wingdings" pitchFamily="2" charset="2"/>
              </a:rPr>
              <a:t>For</a:t>
            </a:r>
            <a:r>
              <a:rPr lang="en-US" b="0" baseline="0" noProof="1">
                <a:solidFill>
                  <a:schemeClr val="tx1"/>
                </a:solidFill>
                <a:effectLst/>
                <a:latin typeface="+mn-lt"/>
                <a:cs typeface="+mn-cs"/>
                <a:sym typeface="Wingdings" pitchFamily="2" charset="2"/>
              </a:rPr>
              <a:t> example: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event ItemChangedEventHandler ItemChanged;</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lvl="1">
              <a:lnSpc>
                <a:spcPct val="100000"/>
              </a:lnSpc>
            </a:pP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a:t>
            </a:fld>
            <a:endParaRPr lang="en-US" dirty="0"/>
          </a:p>
        </p:txBody>
      </p:sp>
    </p:spTree>
    <p:extLst>
      <p:ext uri="{BB962C8B-B14F-4D97-AF65-F5344CB8AC3E}">
        <p14:creationId xmlns:p14="http://schemas.microsoft.com/office/powerpoint/2010/main" val="1108798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Custom Events: Convention (3)</a:t>
            </a:r>
          </a:p>
          <a:p>
            <a:endParaRPr lang="en-US" dirty="0">
              <a:effectLst>
                <a:outerShdw blurRad="50800" dist="38100" algn="tr" rotWithShape="0">
                  <a:prstClr val="black">
                    <a:alpha val="40000"/>
                  </a:prstClr>
                </a:outerShdw>
              </a:effectLst>
            </a:endParaRPr>
          </a:p>
          <a:p>
            <a:r>
              <a:rPr lang="en-US" dirty="0"/>
              <a:t>To fire an event a special</a:t>
            </a:r>
            <a:r>
              <a:rPr lang="bg-BG" dirty="0"/>
              <a:t> </a:t>
            </a:r>
            <a:r>
              <a:rPr lang="en-US" sz="3000" b="1" dirty="0">
                <a:solidFill>
                  <a:schemeClr val="tx2">
                    <a:lumMod val="75000"/>
                  </a:schemeClr>
                </a:solidFill>
                <a:latin typeface="Consolas" pitchFamily="49" charset="0"/>
                <a:cs typeface="Consolas" pitchFamily="49" charset="0"/>
              </a:rPr>
              <a:t>protected</a:t>
            </a:r>
            <a:r>
              <a:rPr lang="en-US" b="1" dirty="0">
                <a:solidFill>
                  <a:schemeClr val="tx2">
                    <a:lumMod val="75000"/>
                  </a:schemeClr>
                </a:solidFill>
              </a:rPr>
              <a:t> </a:t>
            </a:r>
            <a:r>
              <a:rPr lang="en-US" sz="3000" b="1" dirty="0">
                <a:solidFill>
                  <a:schemeClr val="tx2">
                    <a:lumMod val="75000"/>
                  </a:schemeClr>
                </a:solidFill>
                <a:latin typeface="Consolas" pitchFamily="49" charset="0"/>
                <a:cs typeface="Consolas" pitchFamily="49" charset="0"/>
              </a:rPr>
              <a:t>void</a:t>
            </a:r>
            <a:r>
              <a:rPr lang="en-US" b="1" dirty="0">
                <a:solidFill>
                  <a:schemeClr val="tx2">
                    <a:lumMod val="75000"/>
                  </a:schemeClr>
                </a:solidFill>
              </a:rPr>
              <a:t> </a:t>
            </a:r>
            <a:r>
              <a:rPr lang="en-US" dirty="0"/>
              <a:t>method is created </a:t>
            </a:r>
          </a:p>
          <a:p>
            <a:pPr lvl="1"/>
            <a:r>
              <a:rPr lang="en-US" dirty="0"/>
              <a:t>Named after a specific action, e.g. </a:t>
            </a:r>
            <a:r>
              <a:rPr lang="en-US" b="1" noProof="1">
                <a:solidFill>
                  <a:schemeClr val="tx2">
                    <a:lumMod val="75000"/>
                  </a:schemeClr>
                </a:solidFill>
                <a:latin typeface="Consolas" pitchFamily="49" charset="0"/>
                <a:cs typeface="Consolas" pitchFamily="49" charset="0"/>
              </a:rPr>
              <a:t>OnVerb()</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protected void OnItemChanged()</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eaLnBrk="0" hangingPunct="0">
              <a:lnSpc>
                <a:spcPct val="90000"/>
              </a:lnSpc>
              <a:spcBef>
                <a:spcPct val="0"/>
              </a:spcBef>
              <a:buClr>
                <a:schemeClr val="accent5">
                  <a:lumMod val="40000"/>
                  <a:lumOff val="60000"/>
                </a:schemeClr>
              </a:buClr>
              <a:buSzPct val="70000"/>
              <a:buFontTx/>
              <a:buNone/>
              <a:tabLst/>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marL="0" indent="0" eaLnBrk="0" hangingPunct="0">
              <a:lnSpc>
                <a:spcPct val="90000"/>
              </a:lnSpc>
              <a:spcBef>
                <a:spcPct val="0"/>
              </a:spcBef>
              <a:buClr>
                <a:schemeClr val="accent5">
                  <a:lumMod val="40000"/>
                  <a:lumOff val="60000"/>
                </a:schemeClr>
              </a:buClr>
              <a:buSzPct val="70000"/>
              <a:buFontTx/>
              <a:buNone/>
              <a:tabLst/>
            </a:pPr>
            <a:endParaRPr lang="bg-BG"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The receiver method</a:t>
            </a:r>
            <a:r>
              <a:rPr lang="bg-BG" dirty="0"/>
              <a:t> (</a:t>
            </a:r>
            <a:r>
              <a:rPr lang="en-US" dirty="0"/>
              <a:t>handler</a:t>
            </a:r>
            <a:r>
              <a:rPr lang="bg-BG" dirty="0"/>
              <a:t>)</a:t>
            </a:r>
            <a:r>
              <a:rPr lang="en-US" dirty="0"/>
              <a:t> is named in the form </a:t>
            </a:r>
            <a:r>
              <a:rPr lang="en-US" sz="1400" b="1" noProof="1">
                <a:solidFill>
                  <a:schemeClr val="tx2">
                    <a:lumMod val="75000"/>
                  </a:schemeClr>
                </a:solidFill>
                <a:latin typeface="Consolas" pitchFamily="49" charset="0"/>
                <a:cs typeface="Consolas" pitchFamily="49" charset="0"/>
              </a:rPr>
              <a:t>OnObjectEvent</a:t>
            </a:r>
            <a:r>
              <a:rPr lang="bg-BG" dirty="0"/>
              <a:t>:</a:t>
            </a:r>
            <a:endParaRPr lang="en-US" dirty="0"/>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private void OnOrderListItemChanged()</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a:t>
            </a:fld>
            <a:endParaRPr lang="en-US" dirty="0"/>
          </a:p>
        </p:txBody>
      </p:sp>
    </p:spTree>
    <p:extLst>
      <p:ext uri="{BB962C8B-B14F-4D97-AF65-F5344CB8AC3E}">
        <p14:creationId xmlns:p14="http://schemas.microsoft.com/office/powerpoint/2010/main" val="813663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The </a:t>
            </a:r>
            <a:r>
              <a:rPr lang="en-US" noProof="1">
                <a:effectLst>
                  <a:outerShdw blurRad="50800" dist="38100" algn="tr" rotWithShape="0">
                    <a:prstClr val="black">
                      <a:alpha val="40000"/>
                    </a:prstClr>
                  </a:outerShdw>
                </a:effectLst>
                <a:latin typeface="Consolas" pitchFamily="49" charset="0"/>
                <a:cs typeface="Consolas" pitchFamily="49" charset="0"/>
              </a:rPr>
              <a:t>System.EventHandler</a:t>
            </a:r>
            <a:r>
              <a:rPr lang="en-US" dirty="0">
                <a:effectLst>
                  <a:outerShdw blurRad="50800" dist="38100" algn="tr" rotWithShape="0">
                    <a:prstClr val="black">
                      <a:alpha val="40000"/>
                    </a:prstClr>
                  </a:outerShdw>
                </a:effectLst>
              </a:rPr>
              <a:t> Delegate</a:t>
            </a:r>
          </a:p>
          <a:p>
            <a:endParaRPr lang="en-US" dirty="0">
              <a:effectLst>
                <a:outerShdw blurRad="50800" dist="38100" algn="tr" rotWithShape="0">
                  <a:prstClr val="black">
                    <a:alpha val="40000"/>
                  </a:prstClr>
                </a:outerShdw>
              </a:effectLst>
            </a:endParaRPr>
          </a:p>
          <a:p>
            <a:r>
              <a:rPr lang="en-US" b="1" noProof="1">
                <a:solidFill>
                  <a:schemeClr val="tx2">
                    <a:lumMod val="75000"/>
                  </a:schemeClr>
                </a:solidFill>
                <a:latin typeface="Consolas" pitchFamily="49" charset="0"/>
                <a:cs typeface="Consolas" pitchFamily="49" charset="0"/>
              </a:rPr>
              <a:t>System.EventHandler</a:t>
            </a:r>
            <a:r>
              <a:rPr lang="en-US" dirty="0"/>
              <a:t> defines a reference</a:t>
            </a:r>
            <a:r>
              <a:rPr lang="bg-BG" dirty="0"/>
              <a:t> </a:t>
            </a:r>
            <a:r>
              <a:rPr lang="en-US" dirty="0"/>
              <a:t>to a</a:t>
            </a:r>
            <a:r>
              <a:rPr lang="bg-BG" dirty="0"/>
              <a:t> </a:t>
            </a:r>
            <a:r>
              <a:rPr lang="en-US" dirty="0"/>
              <a:t>callback</a:t>
            </a:r>
            <a:r>
              <a:rPr lang="bg-BG" dirty="0"/>
              <a:t> </a:t>
            </a:r>
            <a:r>
              <a:rPr lang="en-US" dirty="0"/>
              <a:t>method</a:t>
            </a:r>
            <a:r>
              <a:rPr lang="bg-BG" dirty="0"/>
              <a:t>, </a:t>
            </a:r>
            <a:r>
              <a:rPr lang="en-US" dirty="0"/>
              <a:t>which</a:t>
            </a:r>
            <a:r>
              <a:rPr lang="bg-BG" dirty="0"/>
              <a:t> </a:t>
            </a:r>
            <a:r>
              <a:rPr lang="en-US" dirty="0"/>
              <a:t>handles events</a:t>
            </a:r>
          </a:p>
          <a:p>
            <a:pPr lvl="1"/>
            <a:r>
              <a:rPr lang="en-US" dirty="0"/>
              <a:t>No additional information is sent about the event, just a notification:</a:t>
            </a:r>
            <a:endParaRPr lang="bg-BG"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EventHandler(</a:t>
            </a: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bject sender,</a:t>
            </a: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EventArgs</a:t>
            </a: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endPar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lang="bg-BG" sz="4000" dirty="0"/>
          </a:p>
          <a:p>
            <a:r>
              <a:rPr lang="en-US" dirty="0"/>
              <a:t>Used in many occasions internally in</a:t>
            </a:r>
            <a:r>
              <a:rPr lang="bg-BG" dirty="0"/>
              <a:t> .NET</a:t>
            </a:r>
            <a:endParaRPr lang="en-US" dirty="0"/>
          </a:p>
          <a:p>
            <a:endParaRPr lang="en-US" dirty="0"/>
          </a:p>
          <a:p>
            <a:r>
              <a:rPr lang="en-US" dirty="0"/>
              <a:t>The</a:t>
            </a:r>
            <a:r>
              <a:rPr lang="bg-BG" dirty="0"/>
              <a:t> </a:t>
            </a:r>
            <a:r>
              <a:rPr lang="en-US" b="1" dirty="0">
                <a:solidFill>
                  <a:schemeClr val="tx2">
                    <a:lumMod val="75000"/>
                  </a:schemeClr>
                </a:solidFill>
                <a:latin typeface="Consolas" pitchFamily="49" charset="0"/>
                <a:cs typeface="Consolas" pitchFamily="49" charset="0"/>
              </a:rPr>
              <a:t>EventArgs</a:t>
            </a:r>
            <a:r>
              <a:rPr lang="bg-BG" dirty="0">
                <a:solidFill>
                  <a:schemeClr val="tx2">
                    <a:lumMod val="75000"/>
                  </a:schemeClr>
                </a:solidFill>
              </a:rPr>
              <a:t> </a:t>
            </a:r>
            <a:r>
              <a:rPr lang="en-US" dirty="0"/>
              <a:t>class is the base class with no information for the event</a:t>
            </a:r>
            <a:endParaRPr lang="bg-BG" dirty="0"/>
          </a:p>
          <a:p>
            <a:r>
              <a:rPr lang="en-US" dirty="0">
                <a:effectLst>
                  <a:outerShdw blurRad="50800" dist="38100" algn="tr" rotWithShape="0">
                    <a:prstClr val="black">
                      <a:alpha val="40000"/>
                    </a:prstClr>
                  </a:outerShdw>
                </a:effectLst>
              </a:rPr>
              <a:t> </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27</a:t>
            </a:fld>
            <a:endParaRPr lang="en-US" dirty="0"/>
          </a:p>
        </p:txBody>
      </p:sp>
    </p:spTree>
    <p:extLst>
      <p:ext uri="{BB962C8B-B14F-4D97-AF65-F5344CB8AC3E}">
        <p14:creationId xmlns:p14="http://schemas.microsoft.com/office/powerpoint/2010/main" val="1328393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The </a:t>
            </a:r>
            <a:r>
              <a:rPr lang="en-US" noProof="1">
                <a:effectLst>
                  <a:outerShdw blurRad="50800" dist="38100" algn="tr" rotWithShape="0">
                    <a:prstClr val="black">
                      <a:alpha val="40000"/>
                    </a:prstClr>
                  </a:outerShdw>
                </a:effectLst>
                <a:latin typeface="Consolas" pitchFamily="49" charset="0"/>
                <a:cs typeface="Consolas" pitchFamily="49" charset="0"/>
              </a:rPr>
              <a:t>System.EventHandler</a:t>
            </a:r>
            <a:r>
              <a:rPr lang="en-US" dirty="0">
                <a:effectLst>
                  <a:outerShdw blurRad="50800" dist="38100" algn="tr" rotWithShape="0">
                    <a:prstClr val="black">
                      <a:alpha val="40000"/>
                    </a:prstClr>
                  </a:outerShdw>
                </a:effectLst>
              </a:rPr>
              <a:t> Delegate</a:t>
            </a:r>
          </a:p>
          <a:p>
            <a:endParaRPr lang="en-US" dirty="0">
              <a:effectLst>
                <a:outerShdw blurRad="50800" dist="38100" algn="tr" rotWithShape="0">
                  <a:prstClr val="black">
                    <a:alpha val="40000"/>
                  </a:prstClr>
                </a:outerShdw>
              </a:effectLst>
            </a:endParaRPr>
          </a:p>
          <a:p>
            <a:r>
              <a:rPr lang="en-US" b="1" noProof="1">
                <a:solidFill>
                  <a:schemeClr val="tx2">
                    <a:lumMod val="75000"/>
                  </a:schemeClr>
                </a:solidFill>
                <a:latin typeface="Consolas" pitchFamily="49" charset="0"/>
                <a:cs typeface="Consolas" pitchFamily="49" charset="0"/>
              </a:rPr>
              <a:t>System.EventHandler</a:t>
            </a:r>
            <a:r>
              <a:rPr lang="en-US" dirty="0"/>
              <a:t> defines a reference</a:t>
            </a:r>
            <a:r>
              <a:rPr lang="bg-BG" dirty="0"/>
              <a:t> </a:t>
            </a:r>
            <a:r>
              <a:rPr lang="en-US" dirty="0"/>
              <a:t>to a</a:t>
            </a:r>
            <a:r>
              <a:rPr lang="bg-BG" dirty="0"/>
              <a:t> </a:t>
            </a:r>
            <a:r>
              <a:rPr lang="en-US" dirty="0"/>
              <a:t>callback</a:t>
            </a:r>
            <a:r>
              <a:rPr lang="bg-BG" dirty="0"/>
              <a:t> </a:t>
            </a:r>
            <a:r>
              <a:rPr lang="en-US" dirty="0"/>
              <a:t>method</a:t>
            </a:r>
            <a:r>
              <a:rPr lang="bg-BG" dirty="0"/>
              <a:t>, </a:t>
            </a:r>
            <a:r>
              <a:rPr lang="en-US" dirty="0"/>
              <a:t>which</a:t>
            </a:r>
            <a:r>
              <a:rPr lang="bg-BG" dirty="0"/>
              <a:t> </a:t>
            </a:r>
            <a:r>
              <a:rPr lang="en-US" dirty="0"/>
              <a:t>handles events</a:t>
            </a:r>
          </a:p>
          <a:p>
            <a:pPr lvl="1"/>
            <a:r>
              <a:rPr lang="en-US" dirty="0"/>
              <a:t>No additional information is sent about the event, just a notification:</a:t>
            </a:r>
            <a:endParaRPr lang="bg-BG"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EventHandler(</a:t>
            </a: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bject sender,</a:t>
            </a: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EventArgs</a:t>
            </a: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endPar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lang="bg-BG" sz="4000" dirty="0"/>
          </a:p>
          <a:p>
            <a:r>
              <a:rPr lang="en-US" dirty="0"/>
              <a:t>Used in many occasions internally in</a:t>
            </a:r>
            <a:r>
              <a:rPr lang="bg-BG" dirty="0"/>
              <a:t> .NET</a:t>
            </a:r>
            <a:endParaRPr lang="en-US" dirty="0"/>
          </a:p>
          <a:p>
            <a:endParaRPr lang="en-US" dirty="0"/>
          </a:p>
          <a:p>
            <a:r>
              <a:rPr lang="en-US" dirty="0"/>
              <a:t>The</a:t>
            </a:r>
            <a:r>
              <a:rPr lang="bg-BG" dirty="0"/>
              <a:t> </a:t>
            </a:r>
            <a:r>
              <a:rPr lang="en-US" b="1" dirty="0">
                <a:solidFill>
                  <a:schemeClr val="tx2">
                    <a:lumMod val="75000"/>
                  </a:schemeClr>
                </a:solidFill>
                <a:latin typeface="Consolas" pitchFamily="49" charset="0"/>
                <a:cs typeface="Consolas" pitchFamily="49" charset="0"/>
              </a:rPr>
              <a:t>EventArgs</a:t>
            </a:r>
            <a:r>
              <a:rPr lang="bg-BG" dirty="0">
                <a:solidFill>
                  <a:schemeClr val="tx2">
                    <a:lumMod val="75000"/>
                  </a:schemeClr>
                </a:solidFill>
              </a:rPr>
              <a:t> </a:t>
            </a:r>
            <a:r>
              <a:rPr lang="en-US" dirty="0"/>
              <a:t>class is the base class with no information for the event</a:t>
            </a:r>
            <a:endParaRPr lang="bg-BG" dirty="0"/>
          </a:p>
          <a:p>
            <a:r>
              <a:rPr lang="en-US" dirty="0">
                <a:effectLst>
                  <a:outerShdw blurRad="50800" dist="38100" algn="tr" rotWithShape="0">
                    <a:prstClr val="black">
                      <a:alpha val="40000"/>
                    </a:prstClr>
                  </a:outerShdw>
                </a:effectLst>
              </a:rPr>
              <a:t> </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28</a:t>
            </a:fld>
            <a:endParaRPr lang="en-US" dirty="0"/>
          </a:p>
        </p:txBody>
      </p:sp>
    </p:spTree>
    <p:extLst>
      <p:ext uri="{BB962C8B-B14F-4D97-AF65-F5344CB8AC3E}">
        <p14:creationId xmlns:p14="http://schemas.microsoft.com/office/powerpoint/2010/main" val="2653204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Loop</a:t>
            </a:r>
          </a:p>
          <a:p>
            <a:r>
              <a:rPr lang="en-US" dirty="0"/>
              <a:t>UI technologies usually have an </a:t>
            </a:r>
            <a:r>
              <a:rPr lang="en-US" dirty="0">
                <a:solidFill>
                  <a:schemeClr val="tx2">
                    <a:lumMod val="75000"/>
                  </a:schemeClr>
                </a:solidFill>
              </a:rPr>
              <a:t>event loop</a:t>
            </a:r>
            <a:r>
              <a:rPr lang="en-US" dirty="0"/>
              <a:t> running</a:t>
            </a:r>
          </a:p>
          <a:p>
            <a:pPr lvl="1"/>
            <a:r>
              <a:rPr lang="en-US" dirty="0"/>
              <a:t>Waits for events from the underlying operating system and notifies the respective components</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while (message != "quit")</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Blocking operation - waits for an event from OS</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message = GetMessage();</a:t>
            </a:r>
          </a:p>
          <a:p>
            <a:pPr eaLnBrk="0" hangingPunct="0">
              <a:lnSpc>
                <a:spcPct val="90000"/>
              </a:lnSpc>
              <a:spcBef>
                <a:spcPct val="0"/>
              </a:spcBef>
              <a:buClr>
                <a:schemeClr val="accent5">
                  <a:lumMod val="40000"/>
                  <a:lumOff val="60000"/>
                </a:schemeClr>
              </a:buClr>
              <a:buSzPct val="70000"/>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ProcessMessage(message);</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33</a:t>
            </a:fld>
            <a:endParaRPr lang="en-US" dirty="0"/>
          </a:p>
        </p:txBody>
      </p:sp>
    </p:spTree>
    <p:extLst>
      <p:ext uri="{BB962C8B-B14F-4D97-AF65-F5344CB8AC3E}">
        <p14:creationId xmlns:p14="http://schemas.microsoft.com/office/powerpoint/2010/main" val="2534569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Loop</a:t>
            </a:r>
          </a:p>
          <a:p>
            <a:r>
              <a:rPr lang="en-US" dirty="0"/>
              <a:t>UI technologies usually have an </a:t>
            </a:r>
            <a:r>
              <a:rPr lang="en-US" dirty="0">
                <a:solidFill>
                  <a:schemeClr val="tx2">
                    <a:lumMod val="75000"/>
                  </a:schemeClr>
                </a:solidFill>
              </a:rPr>
              <a:t>event loop</a:t>
            </a:r>
            <a:r>
              <a:rPr lang="en-US" dirty="0"/>
              <a:t> running</a:t>
            </a:r>
          </a:p>
          <a:p>
            <a:pPr lvl="1"/>
            <a:r>
              <a:rPr lang="en-US" dirty="0"/>
              <a:t>Waits for events from the underlying operating system and notifies the respective components</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while (message != "quit")</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Blocking operation - waits for an event from OS</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message = GetMessage();</a:t>
            </a:r>
          </a:p>
          <a:p>
            <a:pPr eaLnBrk="0" hangingPunct="0">
              <a:lnSpc>
                <a:spcPct val="90000"/>
              </a:lnSpc>
              <a:spcBef>
                <a:spcPct val="0"/>
              </a:spcBef>
              <a:buClr>
                <a:schemeClr val="accent5">
                  <a:lumMod val="40000"/>
                  <a:lumOff val="60000"/>
                </a:schemeClr>
              </a:buClr>
              <a:buSzPct val="70000"/>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ProcessMessage(message);</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34</a:t>
            </a:fld>
            <a:endParaRPr lang="en-US" dirty="0"/>
          </a:p>
        </p:txBody>
      </p:sp>
    </p:spTree>
    <p:extLst>
      <p:ext uri="{BB962C8B-B14F-4D97-AF65-F5344CB8AC3E}">
        <p14:creationId xmlns:p14="http://schemas.microsoft.com/office/powerpoint/2010/main" val="623921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A5B3C35A-099E-4867-9ECA-C7C8A6FD2E28}" type="slidenum">
              <a:rPr lang="en-US"/>
              <a:pPr/>
              <a:t>2</a:t>
            </a:fld>
            <a:r>
              <a:rPr lang="en-US" dirty="0"/>
              <a:t>##</a:t>
            </a:r>
          </a:p>
        </p:txBody>
      </p:sp>
      <p:sp>
        <p:nvSpPr>
          <p:cNvPr id="424962" name="Rectangle 2"/>
          <p:cNvSpPr>
            <a:spLocks noGrp="1" noRot="1" noChangeAspect="1" noChangeArrowheads="1" noTextEdit="1"/>
          </p:cNvSpPr>
          <p:nvPr>
            <p:ph type="sldImg"/>
          </p:nvPr>
        </p:nvSpPr>
        <p:spPr>
          <a:xfrm>
            <a:off x="382588" y="685800"/>
            <a:ext cx="6092825" cy="3429000"/>
          </a:xfrm>
          <a:ln/>
        </p:spPr>
      </p:sp>
      <p:sp>
        <p:nvSpPr>
          <p:cNvPr id="424963" name="Rectangle 3"/>
          <p:cNvSpPr>
            <a:spLocks noGrp="1" noChangeArrowheads="1"/>
          </p:cNvSpPr>
          <p:nvPr>
            <p:ph type="body" idx="1"/>
          </p:nvPr>
        </p:nvSpPr>
        <p:spPr/>
        <p:txBody>
          <a:bodyPr/>
          <a:lstStyle/>
          <a:p>
            <a:endParaRPr lang="bg-BG" dirty="0"/>
          </a:p>
        </p:txBody>
      </p:sp>
    </p:spTree>
    <p:extLst>
      <p:ext uri="{BB962C8B-B14F-4D97-AF65-F5344CB8AC3E}">
        <p14:creationId xmlns:p14="http://schemas.microsoft.com/office/powerpoint/2010/main" val="4060847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txBox="1">
            <a:spLocks noGrp="1"/>
          </p:cNvSpPr>
          <p:nvPr>
            <p:ph type="body" idx="1"/>
          </p:nvPr>
        </p:nvSpPr>
        <p:spPr>
          <a:xfrm>
            <a:off x="381000" y="4343400"/>
            <a:ext cx="60960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600" b="0" i="0" u="none" strike="noStrike" cap="none">
              <a:solidFill>
                <a:schemeClr val="dk1"/>
              </a:solidFill>
              <a:latin typeface="Calibri"/>
              <a:ea typeface="Calibri"/>
              <a:cs typeface="Calibri"/>
              <a:sym typeface="Calibri"/>
            </a:endParaRPr>
          </a:p>
        </p:txBody>
      </p:sp>
      <p:sp>
        <p:nvSpPr>
          <p:cNvPr id="342" name="Shape 3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663429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38</a:t>
            </a:fld>
            <a:endParaRPr lang="en-US" dirty="0"/>
          </a:p>
        </p:txBody>
      </p:sp>
    </p:spTree>
    <p:extLst>
      <p:ext uri="{BB962C8B-B14F-4D97-AF65-F5344CB8AC3E}">
        <p14:creationId xmlns:p14="http://schemas.microsoft.com/office/powerpoint/2010/main" val="1619381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39</a:t>
            </a:fld>
            <a:endParaRPr lang="en-US" dirty="0"/>
          </a:p>
        </p:txBody>
      </p:sp>
    </p:spTree>
    <p:extLst>
      <p:ext uri="{BB962C8B-B14F-4D97-AF65-F5344CB8AC3E}">
        <p14:creationId xmlns:p14="http://schemas.microsoft.com/office/powerpoint/2010/main" val="3159450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030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5150171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45</a:t>
            </a:fld>
            <a:endParaRPr lang="en-US" dirty="0"/>
          </a:p>
        </p:txBody>
      </p:sp>
    </p:spTree>
    <p:extLst>
      <p:ext uri="{BB962C8B-B14F-4D97-AF65-F5344CB8AC3E}">
        <p14:creationId xmlns:p14="http://schemas.microsoft.com/office/powerpoint/2010/main" val="8452553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46</a:t>
            </a:fld>
            <a:endParaRPr lang="en-US" dirty="0"/>
          </a:p>
        </p:txBody>
      </p:sp>
    </p:spTree>
    <p:extLst>
      <p:ext uri="{BB962C8B-B14F-4D97-AF65-F5344CB8AC3E}">
        <p14:creationId xmlns:p14="http://schemas.microsoft.com/office/powerpoint/2010/main" val="3762762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a:t>
            </a:fld>
            <a:endParaRPr lang="en-US" dirty="0"/>
          </a:p>
        </p:txBody>
      </p:sp>
    </p:spTree>
    <p:extLst>
      <p:ext uri="{BB962C8B-B14F-4D97-AF65-F5344CB8AC3E}">
        <p14:creationId xmlns:p14="http://schemas.microsoft.com/office/powerpoint/2010/main" val="242070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a:t>
            </a:fld>
            <a:endParaRPr lang="en-US" dirty="0"/>
          </a:p>
        </p:txBody>
      </p:sp>
    </p:spTree>
    <p:extLst>
      <p:ext uri="{BB962C8B-B14F-4D97-AF65-F5344CB8AC3E}">
        <p14:creationId xmlns:p14="http://schemas.microsoft.com/office/powerpoint/2010/main" val="3223892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a:t>
            </a:fld>
            <a:endParaRPr lang="en-US" dirty="0"/>
          </a:p>
        </p:txBody>
      </p:sp>
    </p:spTree>
    <p:extLst>
      <p:ext uri="{BB962C8B-B14F-4D97-AF65-F5344CB8AC3E}">
        <p14:creationId xmlns:p14="http://schemas.microsoft.com/office/powerpoint/2010/main" val="939216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a:t>
            </a:fld>
            <a:endParaRPr lang="en-US" dirty="0"/>
          </a:p>
        </p:txBody>
      </p:sp>
    </p:spTree>
    <p:extLst>
      <p:ext uri="{BB962C8B-B14F-4D97-AF65-F5344CB8AC3E}">
        <p14:creationId xmlns:p14="http://schemas.microsoft.com/office/powerpoint/2010/main" val="124471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1638360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prohibited.(c) 2006 National Academy for Software Development - http://academy.devbg.org*</a:t>
            </a:r>
          </a:p>
        </p:txBody>
      </p:sp>
      <p:sp>
        <p:nvSpPr>
          <p:cNvPr id="9" name="Rectangle 7"/>
          <p:cNvSpPr>
            <a:spLocks noGrp="1" noChangeArrowheads="1"/>
          </p:cNvSpPr>
          <p:nvPr>
            <p:ph type="sldNum" sz="quarter" idx="5"/>
          </p:nvPr>
        </p:nvSpPr>
        <p:spPr>
          <a:ln/>
        </p:spPr>
        <p:txBody>
          <a:bodyPr/>
          <a:lstStyle/>
          <a:p>
            <a:fld id="{332C4CEC-2DBE-4C38-BA31-7DE965C3FA11}" type="slidenum">
              <a:rPr lang="en-US"/>
              <a:pPr/>
              <a:t>17</a:t>
            </a:fld>
            <a:r>
              <a:rPr lang="en-US" dirty="0"/>
              <a:t>##</a:t>
            </a:r>
          </a:p>
        </p:txBody>
      </p:sp>
      <p:sp>
        <p:nvSpPr>
          <p:cNvPr id="54274" name="Slide Image Placeholder 1"/>
          <p:cNvSpPr>
            <a:spLocks noGrp="1" noRot="1" noChangeAspect="1" noTextEdit="1"/>
          </p:cNvSpPr>
          <p:nvPr>
            <p:ph type="sldImg"/>
          </p:nvPr>
        </p:nvSpPr>
        <p:spPr>
          <a:xfrm>
            <a:off x="382588" y="685800"/>
            <a:ext cx="6092825" cy="3429000"/>
          </a:xfrm>
          <a:ln/>
        </p:spPr>
      </p:sp>
      <p:sp>
        <p:nvSpPr>
          <p:cNvPr id="54275" name="Notes Placeholder 2"/>
          <p:cNvSpPr>
            <a:spLocks noGrp="1"/>
          </p:cNvSpPr>
          <p:nvPr>
            <p:ph type="body" idx="1"/>
          </p:nvPr>
        </p:nvSpPr>
        <p:spPr/>
        <p:txBody>
          <a:bodyPr/>
          <a:lstStyle/>
          <a:p>
            <a:pPr eaLnBrk="1" hangingPunct="1"/>
            <a:r>
              <a:rPr lang="en-US" dirty="0"/>
              <a:t>Extensibility / Polymorphism: New functionality may be easily plugged in without changing existing classes as long the new plug-in classes extend given base classes.</a:t>
            </a:r>
          </a:p>
          <a:p>
            <a:pPr eaLnBrk="1" hangingPunct="1"/>
            <a:endParaRPr lang="en-US" dirty="0"/>
          </a:p>
          <a:p>
            <a:pPr eaLnBrk="1" hangingPunct="1"/>
            <a:r>
              <a:rPr lang="en-US" dirty="0"/>
              <a:t>Reusability: For a set of similar applications a framework can be defined using a core set of classes that are to be extended by classes that fill in the application-dependent part.</a:t>
            </a:r>
          </a:p>
          <a:p>
            <a:pPr eaLnBrk="1" hangingPunct="1"/>
            <a:endParaRPr lang="en-US" dirty="0"/>
          </a:p>
          <a:p>
            <a:pPr eaLnBrk="1" hangingPunct="1"/>
            <a:r>
              <a:rPr lang="en-US" dirty="0"/>
              <a:t>Information Hiding: If a more general class using a simpler contract is sufficient, details from extending classes may be hidden to some of the client classes. This allows them to be more independent from possible changes and diminishes the load of contracts that must be understood by a reader of these client classes.</a:t>
            </a:r>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17</a:t>
            </a:fld>
            <a:r>
              <a:rPr lang="en-US" sz="1000" i="1" dirty="0"/>
              <a:t>##</a:t>
            </a:r>
            <a:endParaRPr lang="en-US" sz="1200" i="1" dirty="0"/>
          </a:p>
        </p:txBody>
      </p:sp>
    </p:spTree>
    <p:extLst>
      <p:ext uri="{BB962C8B-B14F-4D97-AF65-F5344CB8AC3E}">
        <p14:creationId xmlns:p14="http://schemas.microsoft.com/office/powerpoint/2010/main" val="4054993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In component-oriented programming components publish </a:t>
            </a:r>
            <a:r>
              <a:rPr lang="en-US" dirty="0">
                <a:solidFill>
                  <a:schemeClr val="tx2">
                    <a:lumMod val="75000"/>
                  </a:schemeClr>
                </a:solidFill>
                <a:effectLst>
                  <a:outerShdw blurRad="50800" dist="38100" algn="tr" rotWithShape="0">
                    <a:prstClr val="black">
                      <a:alpha val="40000"/>
                    </a:prstClr>
                  </a:outerShdw>
                </a:effectLst>
              </a:rPr>
              <a:t>events </a:t>
            </a:r>
            <a:r>
              <a:rPr lang="en-US" dirty="0">
                <a:effectLst>
                  <a:outerShdw blurRad="50800" dist="38100" algn="tr" rotWithShape="0">
                    <a:prstClr val="black">
                      <a:alpha val="40000"/>
                    </a:prstClr>
                  </a:outerShdw>
                </a:effectLst>
              </a:rPr>
              <a:t>to other components</a:t>
            </a:r>
          </a:p>
          <a:p>
            <a:pPr lvl="1"/>
            <a:r>
              <a:rPr lang="en-US" dirty="0">
                <a:effectLst>
                  <a:outerShdw blurRad="50800" dist="38100" algn="tr" rotWithShape="0">
                    <a:prstClr val="black">
                      <a:alpha val="40000"/>
                    </a:prstClr>
                  </a:outerShdw>
                </a:effectLst>
              </a:rPr>
              <a:t>Events notify that something has happened</a:t>
            </a:r>
          </a:p>
          <a:p>
            <a:pPr lvl="2"/>
            <a:r>
              <a:rPr lang="en-US" dirty="0">
                <a:effectLst>
                  <a:outerShdw blurRad="50800" dist="38100" algn="tr" rotWithShape="0">
                    <a:prstClr val="black">
                      <a:alpha val="40000"/>
                    </a:prstClr>
                  </a:outerShdw>
                </a:effectLst>
              </a:rPr>
              <a:t>E.g. moving the mouse causes an event</a:t>
            </a:r>
            <a:endParaRPr lang="bg-BG" dirty="0">
              <a:effectLst>
                <a:outerShdw blurRad="50800" dist="38100" algn="tr" rotWithShape="0">
                  <a:prstClr val="black">
                    <a:alpha val="40000"/>
                  </a:prstClr>
                </a:outerShdw>
              </a:effectLst>
            </a:endParaRPr>
          </a:p>
          <a:p>
            <a:r>
              <a:rPr lang="en-US" dirty="0">
                <a:effectLst>
                  <a:outerShdw blurRad="50800" dist="38100" algn="tr" rotWithShape="0">
                    <a:prstClr val="black">
                      <a:alpha val="40000"/>
                    </a:prstClr>
                  </a:outerShdw>
                </a:effectLst>
              </a:rPr>
              <a:t>The object which causes an event is called </a:t>
            </a:r>
            <a:r>
              <a:rPr lang="en-US" dirty="0">
                <a:solidFill>
                  <a:schemeClr val="tx2">
                    <a:lumMod val="75000"/>
                  </a:schemeClr>
                </a:solidFill>
                <a:effectLst>
                  <a:outerShdw blurRad="38100" dist="38100" dir="2700000" algn="tl">
                    <a:srgbClr val="000000"/>
                  </a:outerShdw>
                </a:effectLst>
              </a:rPr>
              <a:t>event</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sender</a:t>
            </a:r>
            <a:endParaRPr lang="bg-BG" dirty="0">
              <a:solidFill>
                <a:schemeClr val="tx2">
                  <a:lumMod val="75000"/>
                </a:schemeClr>
              </a:solidFill>
              <a:effectLst>
                <a:outerShdw blurRad="38100" dist="38100" dir="2700000" algn="tl">
                  <a:srgbClr val="000000"/>
                </a:outerShdw>
              </a:effectLst>
            </a:endParaRPr>
          </a:p>
          <a:p>
            <a:r>
              <a:rPr lang="en-US" dirty="0">
                <a:effectLst>
                  <a:outerShdw blurRad="50800" dist="38100" algn="tr" rotWithShape="0">
                    <a:prstClr val="black">
                      <a:alpha val="40000"/>
                    </a:prstClr>
                  </a:outerShdw>
                </a:effectLst>
              </a:rPr>
              <a:t>The object which receives an event is called </a:t>
            </a:r>
            <a:r>
              <a:rPr lang="en-US" dirty="0">
                <a:solidFill>
                  <a:schemeClr val="tx2">
                    <a:lumMod val="75000"/>
                  </a:schemeClr>
                </a:solidFill>
                <a:effectLst>
                  <a:outerShdw blurRad="38100" dist="38100" dir="2700000" algn="tl">
                    <a:srgbClr val="000000"/>
                  </a:outerShdw>
                </a:effectLst>
              </a:rPr>
              <a:t>event</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receiver</a:t>
            </a:r>
            <a:endParaRPr lang="bg-BG" dirty="0">
              <a:solidFill>
                <a:schemeClr val="tx2">
                  <a:lumMod val="75000"/>
                </a:schemeClr>
              </a:solidFill>
              <a:effectLst>
                <a:outerShdw blurRad="38100" dist="38100" dir="2700000" algn="tl">
                  <a:srgbClr val="000000"/>
                </a:outerShdw>
              </a:effectLst>
            </a:endParaRPr>
          </a:p>
          <a:p>
            <a:r>
              <a:rPr lang="en-US" dirty="0">
                <a:effectLst>
                  <a:outerShdw blurRad="50800" dist="38100" algn="tr" rotWithShape="0">
                    <a:prstClr val="black">
                      <a:alpha val="40000"/>
                    </a:prstClr>
                  </a:outerShdw>
                </a:effectLst>
              </a:rPr>
              <a:t>In order to receive an event, the event receivers should first "</a:t>
            </a:r>
            <a:r>
              <a:rPr lang="en-US" dirty="0">
                <a:solidFill>
                  <a:schemeClr val="tx2">
                    <a:lumMod val="75000"/>
                  </a:schemeClr>
                </a:solidFill>
                <a:effectLst>
                  <a:outerShdw blurRad="38100" dist="38100" dir="2700000" algn="tl">
                    <a:srgbClr val="000000"/>
                  </a:outerShdw>
                </a:effectLst>
              </a:rPr>
              <a:t>subscribe</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to</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the</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event</a:t>
            </a:r>
            <a:r>
              <a:rPr lang="en-US" dirty="0">
                <a:effectLst>
                  <a:outerShdw blurRad="50800" dist="38100" algn="tr" rotWithShape="0">
                    <a:prstClr val="black">
                      <a:alpha val="40000"/>
                    </a:prstClr>
                  </a:outerShdw>
                </a:effectLst>
              </a:rPr>
              <a:t>"</a:t>
            </a:r>
            <a:endParaRPr lang="bg-BG" dirty="0">
              <a:effectLst>
                <a:outerShdw blurRad="50800" dist="38100" algn="tr" rotWithShape="0">
                  <a:prstClr val="black">
                    <a:alpha val="40000"/>
                  </a:prstClr>
                </a:outerShdw>
              </a:effectLst>
            </a:endParaRP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18</a:t>
            </a:fld>
            <a:endParaRPr lang="en-US" dirty="0"/>
          </a:p>
        </p:txBody>
      </p:sp>
    </p:spTree>
    <p:extLst>
      <p:ext uri="{BB962C8B-B14F-4D97-AF65-F5344CB8AC3E}">
        <p14:creationId xmlns:p14="http://schemas.microsoft.com/office/powerpoint/2010/main" val="3972841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13"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8/9/2017</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pic>
        <p:nvPicPr>
          <p:cNvPr id="3" name="Picture 2"/>
          <p:cNvPicPr>
            <a:picLocks noChangeAspect="1"/>
          </p:cNvPicPr>
          <p:nvPr userDrawn="1"/>
        </p:nvPicPr>
        <p:blipFill>
          <a:blip r:embed="rId13"/>
          <a:stretch>
            <a:fillRect/>
          </a:stretch>
        </p:blipFill>
        <p:spPr>
          <a:xfrm rot="20967714">
            <a:off x="457076" y="2405125"/>
            <a:ext cx="2338944" cy="2395502"/>
          </a:xfrm>
          <a:prstGeom prst="rect">
            <a:avLst/>
          </a:prstGeom>
        </p:spPr>
      </p:pic>
      <p:sp>
        <p:nvSpPr>
          <p:cNvPr id="19" name="Rectangle 18"/>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6600" b="1" kern="1200" noProof="0" dirty="0">
                <a:solidFill>
                  <a:srgbClr val="F3BE60"/>
                </a:solidFill>
                <a:latin typeface="+mj-lt"/>
                <a:ea typeface="+mj-ea"/>
                <a:cs typeface="+mj-cs"/>
              </a:rPr>
              <a:t>Questions?</a:t>
            </a:r>
            <a:endParaRPr lang="en-US" sz="6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Tree>
    <p:extLst>
      <p:ext uri="{BB962C8B-B14F-4D97-AF65-F5344CB8AC3E}">
        <p14:creationId xmlns:p14="http://schemas.microsoft.com/office/powerpoint/2010/main" val="11321981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8/9/2017</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8"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oftuni.bg/" TargetMode="External"/><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www.indeavr.com/" TargetMode="External"/><Relationship Id="rId13" Type="http://schemas.openxmlformats.org/officeDocument/2006/relationships/image" Target="../media/image25.png"/><Relationship Id="rId18" Type="http://schemas.openxmlformats.org/officeDocument/2006/relationships/hyperlink" Target="https://netpeak.net/" TargetMode="External"/><Relationship Id="rId3" Type="http://schemas.openxmlformats.org/officeDocument/2006/relationships/hyperlink" Target="https://softuni.bg/courses/" TargetMode="External"/><Relationship Id="rId7" Type="http://schemas.openxmlformats.org/officeDocument/2006/relationships/image" Target="../media/image22.png"/><Relationship Id="rId12" Type="http://schemas.openxmlformats.org/officeDocument/2006/relationships/hyperlink" Target="http://www.superhosting.bg/" TargetMode="External"/><Relationship Id="rId17" Type="http://schemas.openxmlformats.org/officeDocument/2006/relationships/image" Target="../media/image27.png"/><Relationship Id="rId2" Type="http://schemas.openxmlformats.org/officeDocument/2006/relationships/notesSlide" Target="../notesSlides/notesSlide24.xml"/><Relationship Id="rId16" Type="http://schemas.openxmlformats.org/officeDocument/2006/relationships/hyperlink" Target="http://www.softwaregroup-bg.com/" TargetMode="External"/><Relationship Id="rId1" Type="http://schemas.openxmlformats.org/officeDocument/2006/relationships/slideLayout" Target="../slideLayouts/slideLayout5.xml"/><Relationship Id="rId6" Type="http://schemas.openxmlformats.org/officeDocument/2006/relationships/hyperlink" Target="http://smartit.bg/" TargetMode="External"/><Relationship Id="rId11" Type="http://schemas.openxmlformats.org/officeDocument/2006/relationships/image" Target="../media/image24.png"/><Relationship Id="rId5" Type="http://schemas.openxmlformats.org/officeDocument/2006/relationships/image" Target="../media/image21.png"/><Relationship Id="rId15" Type="http://schemas.openxmlformats.org/officeDocument/2006/relationships/image" Target="../media/image26.png"/><Relationship Id="rId10" Type="http://schemas.openxmlformats.org/officeDocument/2006/relationships/hyperlink" Target="http://www.infragistics.com/" TargetMode="External"/><Relationship Id="rId19" Type="http://schemas.openxmlformats.org/officeDocument/2006/relationships/image" Target="../media/image28.png"/><Relationship Id="rId4" Type="http://schemas.openxmlformats.org/officeDocument/2006/relationships/hyperlink" Target="http://xs-software.com/" TargetMode="External"/><Relationship Id="rId9" Type="http://schemas.openxmlformats.org/officeDocument/2006/relationships/image" Target="../media/image23.png"/><Relationship Id="rId14" Type="http://schemas.openxmlformats.org/officeDocument/2006/relationships/hyperlink" Target="http://www.telenor.bg/"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creativecommons.org/licenses/by-nc-sa/3.0/deed.en_US" TargetMode="External"/><Relationship Id="rId3" Type="http://schemas.openxmlformats.org/officeDocument/2006/relationships/hyperlink" Target="http://creativecommons.org/licenses/by-nc-sa/4.0/" TargetMode="External"/><Relationship Id="rId7" Type="http://schemas.openxmlformats.org/officeDocument/2006/relationships/hyperlink" Target="https://telerikacademy.com/Courses/Courses/Details/15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creativecommons.org/licenses/by-sa/4.0/" TargetMode="External"/><Relationship Id="rId5" Type="http://schemas.openxmlformats.org/officeDocument/2006/relationships/hyperlink" Target="http://www.introprogramming.info/intro-csharp-book/" TargetMode="Externa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31.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656012" y="1065832"/>
            <a:ext cx="7888289" cy="1171550"/>
          </a:xfrm>
          <a:prstGeom prst="rect">
            <a:avLst/>
          </a:prstGeom>
          <a:noFill/>
          <a:ln>
            <a:noFill/>
          </a:ln>
        </p:spPr>
        <p:txBody>
          <a:bodyPr lIns="0" tIns="0" rIns="0" bIns="0" anchor="ctr" anchorCtr="0">
            <a:noAutofit/>
          </a:bodyPr>
          <a:lstStyle/>
          <a:p>
            <a:pPr marL="0" marR="0" lvl="0" indent="0" algn="r" rtl="0">
              <a:lnSpc>
                <a:spcPct val="90000"/>
              </a:lnSpc>
              <a:spcBef>
                <a:spcPts val="0"/>
              </a:spcBef>
              <a:spcAft>
                <a:spcPts val="0"/>
              </a:spcAft>
              <a:buClr>
                <a:srgbClr val="F6D18E"/>
              </a:buClr>
              <a:buSzPct val="25000"/>
              <a:buFont typeface="Calibri"/>
              <a:buNone/>
            </a:pPr>
            <a:r>
              <a:rPr lang="en-US" sz="5400" b="1" i="0" u="none" strike="noStrike" cap="none" dirty="0">
                <a:solidFill>
                  <a:srgbClr val="F6D18E"/>
                </a:solidFill>
                <a:latin typeface="Calibri"/>
                <a:ea typeface="Calibri"/>
                <a:cs typeface="Calibri"/>
                <a:sym typeface="Calibri"/>
              </a:rPr>
              <a:t>Object Communication </a:t>
            </a:r>
            <a:br>
              <a:rPr lang="en-US" sz="5400" b="1" i="0" u="none" strike="noStrike" cap="none" dirty="0">
                <a:solidFill>
                  <a:srgbClr val="F6D18E"/>
                </a:solidFill>
                <a:latin typeface="Calibri"/>
                <a:ea typeface="Calibri"/>
                <a:cs typeface="Calibri"/>
                <a:sym typeface="Calibri"/>
              </a:rPr>
            </a:br>
            <a:r>
              <a:rPr lang="en-US" sz="5400" b="1" i="0" u="none" strike="noStrike" cap="none" dirty="0">
                <a:solidFill>
                  <a:srgbClr val="F6D18E"/>
                </a:solidFill>
                <a:latin typeface="Calibri"/>
                <a:ea typeface="Calibri"/>
                <a:cs typeface="Calibri"/>
                <a:sym typeface="Calibri"/>
              </a:rPr>
              <a:t>and Events</a:t>
            </a:r>
          </a:p>
        </p:txBody>
      </p:sp>
      <p:sp>
        <p:nvSpPr>
          <p:cNvPr id="56" name="Shape 56"/>
          <p:cNvSpPr txBox="1">
            <a:spLocks noGrp="1"/>
          </p:cNvSpPr>
          <p:nvPr>
            <p:ph type="body" idx="2"/>
          </p:nvPr>
        </p:nvSpPr>
        <p:spPr>
          <a:xfrm>
            <a:off x="760412" y="4348942"/>
            <a:ext cx="3187613" cy="525134"/>
          </a:xfrm>
          <a:prstGeom prst="rect">
            <a:avLst/>
          </a:prstGeom>
          <a:noFill/>
          <a:ln>
            <a:noFill/>
          </a:ln>
        </p:spPr>
        <p:txBody>
          <a:bodyPr lIns="36000" tIns="36000" rIns="36000" bIns="36000" anchor="b"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2800" b="1" i="0" u="none" strike="noStrike" cap="none">
                <a:solidFill>
                  <a:srgbClr val="EE792A"/>
                </a:solidFill>
                <a:latin typeface="Calibri"/>
                <a:ea typeface="Calibri"/>
                <a:cs typeface="Calibri"/>
                <a:sym typeface="Calibri"/>
              </a:rPr>
              <a:t>SoftUni Team</a:t>
            </a:r>
          </a:p>
        </p:txBody>
      </p:sp>
      <p:sp>
        <p:nvSpPr>
          <p:cNvPr id="57" name="Shape 57"/>
          <p:cNvSpPr txBox="1">
            <a:spLocks noGrp="1"/>
          </p:cNvSpPr>
          <p:nvPr>
            <p:ph type="body" idx="4"/>
          </p:nvPr>
        </p:nvSpPr>
        <p:spPr>
          <a:xfrm>
            <a:off x="760412" y="4818841"/>
            <a:ext cx="3187614" cy="444343"/>
          </a:xfrm>
          <a:prstGeom prst="rect">
            <a:avLst/>
          </a:prstGeom>
          <a:noFill/>
          <a:ln>
            <a:noFill/>
          </a:ln>
        </p:spPr>
        <p:txBody>
          <a:bodyPr lIns="36000" tIns="36000" rIns="36000" bIns="36000" anchor="ctr"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2300" b="1" i="0" u="none" strike="noStrike" cap="none">
                <a:solidFill>
                  <a:srgbClr val="F4B36C"/>
                </a:solidFill>
                <a:latin typeface="Calibri"/>
                <a:ea typeface="Calibri"/>
                <a:cs typeface="Calibri"/>
                <a:sym typeface="Calibri"/>
              </a:rPr>
              <a:t>Technical Trainers</a:t>
            </a:r>
          </a:p>
        </p:txBody>
      </p:sp>
      <p:sp>
        <p:nvSpPr>
          <p:cNvPr id="58" name="Shape 58"/>
          <p:cNvSpPr txBox="1">
            <a:spLocks noGrp="1"/>
          </p:cNvSpPr>
          <p:nvPr>
            <p:ph type="body" idx="6"/>
          </p:nvPr>
        </p:nvSpPr>
        <p:spPr>
          <a:xfrm>
            <a:off x="760412" y="5263182"/>
            <a:ext cx="3187613" cy="363550"/>
          </a:xfrm>
          <a:prstGeom prst="rect">
            <a:avLst/>
          </a:prstGeom>
          <a:noFill/>
          <a:ln>
            <a:noFill/>
          </a:ln>
        </p:spPr>
        <p:txBody>
          <a:bodyPr lIns="36000" tIns="36000" rIns="36000" bIns="36000" anchor="ctr"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1800" b="1" i="0" u="none" strike="noStrike" cap="none">
                <a:solidFill>
                  <a:srgbClr val="F27A44"/>
                </a:solidFill>
                <a:latin typeface="Calibri"/>
                <a:ea typeface="Calibri"/>
                <a:cs typeface="Calibri"/>
                <a:sym typeface="Calibri"/>
              </a:rPr>
              <a:t>Software University</a:t>
            </a:r>
          </a:p>
        </p:txBody>
      </p:sp>
      <p:sp>
        <p:nvSpPr>
          <p:cNvPr id="59" name="Shape 59"/>
          <p:cNvSpPr txBox="1">
            <a:spLocks noGrp="1"/>
          </p:cNvSpPr>
          <p:nvPr>
            <p:ph type="body" idx="7"/>
          </p:nvPr>
        </p:nvSpPr>
        <p:spPr>
          <a:xfrm>
            <a:off x="760412" y="5604346"/>
            <a:ext cx="3187613" cy="331233"/>
          </a:xfrm>
          <a:prstGeom prst="rect">
            <a:avLst/>
          </a:prstGeom>
          <a:noFill/>
          <a:ln>
            <a:noFill/>
          </a:ln>
        </p:spPr>
        <p:txBody>
          <a:bodyPr lIns="36000" tIns="36000" rIns="36000" bIns="36000" anchor="ctr"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1600" b="1" i="0" u="sng" strike="noStrike" cap="none">
                <a:solidFill>
                  <a:schemeClr val="hlink"/>
                </a:solidFill>
                <a:latin typeface="Calibri"/>
                <a:ea typeface="Calibri"/>
                <a:cs typeface="Calibri"/>
                <a:sym typeface="Calibri"/>
                <a:hlinkClick r:id="rId3"/>
              </a:rPr>
              <a:t>http://softuni.bg</a:t>
            </a:r>
          </a:p>
        </p:txBody>
      </p:sp>
      <p:pic>
        <p:nvPicPr>
          <p:cNvPr id="60" name="Shape 60"/>
          <p:cNvPicPr preferRelativeResize="0"/>
          <p:nvPr/>
        </p:nvPicPr>
        <p:blipFill rotWithShape="1">
          <a:blip r:embed="rId4">
            <a:alphaModFix/>
          </a:blip>
          <a:srcRect/>
          <a:stretch/>
        </p:blipFill>
        <p:spPr>
          <a:xfrm>
            <a:off x="821983" y="2972633"/>
            <a:ext cx="2175525" cy="761163"/>
          </a:xfrm>
          <a:prstGeom prst="roundRect">
            <a:avLst>
              <a:gd name="adj" fmla="val 3940"/>
            </a:avLst>
          </a:prstGeom>
          <a:solidFill>
            <a:srgbClr val="231F20">
              <a:alpha val="49411"/>
            </a:srgbClr>
          </a:solidFill>
          <a:ln w="9525" cap="flat" cmpd="sng">
            <a:solidFill>
              <a:srgbClr val="C87D0E">
                <a:alpha val="49411"/>
              </a:srgbClr>
            </a:solidFill>
            <a:prstDash val="solid"/>
            <a:round/>
            <a:headEnd type="none" w="med" len="med"/>
            <a:tailEnd type="none" w="med" len="med"/>
          </a:ln>
        </p:spPr>
      </p:pic>
      <p:pic>
        <p:nvPicPr>
          <p:cNvPr id="61" name="Shape 61"/>
          <p:cNvPicPr preferRelativeResize="0"/>
          <p:nvPr/>
        </p:nvPicPr>
        <p:blipFill rotWithShape="1">
          <a:blip r:embed="rId5">
            <a:alphaModFix/>
          </a:blip>
          <a:srcRect l="-2033" t="-11972" r="-4042" b="1046"/>
          <a:stretch/>
        </p:blipFill>
        <p:spPr>
          <a:xfrm>
            <a:off x="825157" y="1887142"/>
            <a:ext cx="2172350" cy="795695"/>
          </a:xfrm>
          <a:prstGeom prst="roundRect">
            <a:avLst>
              <a:gd name="adj" fmla="val 3940"/>
            </a:avLst>
          </a:prstGeom>
          <a:solidFill>
            <a:srgbClr val="231F20">
              <a:alpha val="49411"/>
            </a:srgbClr>
          </a:solidFill>
          <a:ln w="9525" cap="flat" cmpd="sng">
            <a:solidFill>
              <a:srgbClr val="C87D0E">
                <a:alpha val="49411"/>
              </a:srgbClr>
            </a:solidFill>
            <a:prstDash val="solid"/>
            <a:round/>
            <a:headEnd type="none" w="med" len="med"/>
            <a:tailEnd type="none" w="med" len="med"/>
          </a:ln>
        </p:spPr>
      </p:pic>
      <p:grpSp>
        <p:nvGrpSpPr>
          <p:cNvPr id="2" name="Group 1"/>
          <p:cNvGrpSpPr/>
          <p:nvPr/>
        </p:nvGrpSpPr>
        <p:grpSpPr>
          <a:xfrm>
            <a:off x="3579812" y="3796677"/>
            <a:ext cx="2807014" cy="2354809"/>
            <a:chOff x="4261429" y="3796677"/>
            <a:chExt cx="2807014" cy="2354809"/>
          </a:xfrm>
        </p:grpSpPr>
        <p:pic>
          <p:nvPicPr>
            <p:cNvPr id="18" name="Picture 17" descr="http://softuni.b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261429" y="3886200"/>
              <a:ext cx="2064163" cy="2265286"/>
            </a:xfrm>
            <a:prstGeom prst="rect">
              <a:avLst/>
            </a:prstGeom>
          </p:spPr>
        </p:pic>
        <p:sp>
          <p:nvSpPr>
            <p:cNvPr id="19" name="TextBox 18"/>
            <p:cNvSpPr txBox="1"/>
            <p:nvPr/>
          </p:nvSpPr>
          <p:spPr>
            <a:xfrm rot="576164">
              <a:off x="5679217" y="3796677"/>
              <a:ext cx="1389226" cy="667875"/>
            </a:xfrm>
            <a:prstGeom prst="rect">
              <a:avLst/>
            </a:prstGeom>
            <a:noFill/>
          </p:spPr>
          <p:txBody>
            <a:bodyPr wrap="none" rtlCol="0">
              <a:spAutoFit/>
            </a:bodyPr>
            <a:lstStyle/>
            <a:p>
              <a:pPr algn="ctr">
                <a:lnSpc>
                  <a:spcPct val="85000"/>
                </a:lnSpc>
              </a:pPr>
              <a:r>
                <a:rPr lang="en-US" sz="2200" b="1" spc="50" dirty="0">
                  <a:ln w="9525" cmpd="sng">
                    <a:solidFill>
                      <a:srgbClr val="FFA72A"/>
                    </a:solidFill>
                    <a:prstDash val="solid"/>
                  </a:ln>
                  <a:solidFill>
                    <a:srgbClr val="FFF0D9"/>
                  </a:solidFill>
                  <a:effectLst>
                    <a:glow rad="38100">
                      <a:srgbClr val="F0A22E">
                        <a:alpha val="40000"/>
                      </a:srgbClr>
                    </a:glow>
                  </a:effectLst>
                </a:rPr>
                <a:t>C# OOP</a:t>
              </a:r>
            </a:p>
            <a:p>
              <a:pPr algn="ctr">
                <a:lnSpc>
                  <a:spcPct val="85000"/>
                </a:lnSpc>
              </a:pPr>
              <a:r>
                <a:rPr lang="en-GB" sz="2200" b="1" spc="50" dirty="0">
                  <a:ln w="9525" cmpd="sng">
                    <a:solidFill>
                      <a:srgbClr val="FFA72A"/>
                    </a:solidFill>
                    <a:prstDash val="solid"/>
                  </a:ln>
                  <a:solidFill>
                    <a:srgbClr val="FFF0D9"/>
                  </a:solidFill>
                  <a:effectLst>
                    <a:glow rad="38100">
                      <a:srgbClr val="F0A22E">
                        <a:alpha val="40000"/>
                      </a:srgbClr>
                    </a:glow>
                  </a:effectLst>
                </a:rPr>
                <a:t>Advanced</a:t>
              </a:r>
              <a:endParaRPr lang="en-US" sz="2200" b="1" spc="50" dirty="0">
                <a:ln w="9525" cmpd="sng">
                  <a:solidFill>
                    <a:srgbClr val="FFA72A"/>
                  </a:solidFill>
                  <a:prstDash val="solid"/>
                </a:ln>
                <a:solidFill>
                  <a:srgbClr val="FFF0D9"/>
                </a:solidFill>
                <a:effectLst>
                  <a:glow rad="38100">
                    <a:srgbClr val="F0A22E">
                      <a:alpha val="40000"/>
                    </a:srgbClr>
                  </a:glow>
                </a:effectLst>
              </a:endParaRPr>
            </a:p>
          </p:txBody>
        </p:sp>
      </p:grpSp>
      <p:pic>
        <p:nvPicPr>
          <p:cNvPr id="14" name="Picture 3" descr="C:\Documents\Courses\OOP\OOP Images\20101026061253!Current_event_marke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4012" y="3505200"/>
            <a:ext cx="4658256" cy="3329067"/>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882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10</a:t>
            </a:fld>
            <a:endParaRPr lang="en-US" dirty="0"/>
          </a:p>
        </p:txBody>
      </p:sp>
      <p:sp>
        <p:nvSpPr>
          <p:cNvPr id="3" name="Content Placeholder 2"/>
          <p:cNvSpPr>
            <a:spLocks noGrp="1"/>
          </p:cNvSpPr>
          <p:nvPr>
            <p:ph idx="1"/>
          </p:nvPr>
        </p:nvSpPr>
        <p:spPr/>
        <p:txBody>
          <a:bodyPr>
            <a:normAutofit/>
          </a:bodyPr>
          <a:lstStyle/>
          <a:p>
            <a:r>
              <a:rPr lang="en-US" dirty="0">
                <a:solidFill>
                  <a:schemeClr val="tx2">
                    <a:lumMod val="75000"/>
                  </a:schemeClr>
                </a:solidFill>
                <a:effectLst>
                  <a:outerShdw blurRad="50800" dist="38100" algn="tr" rotWithShape="0">
                    <a:prstClr val="black">
                      <a:alpha val="40000"/>
                    </a:prstClr>
                  </a:outerShdw>
                </a:effectLst>
              </a:rPr>
              <a:t>Delegates </a:t>
            </a:r>
            <a:r>
              <a:rPr lang="en-US" dirty="0">
                <a:effectLst>
                  <a:outerShdw blurRad="50800" dist="38100" algn="tr" rotWithShape="0">
                    <a:prstClr val="black">
                      <a:alpha val="40000"/>
                    </a:prstClr>
                  </a:outerShdw>
                </a:effectLst>
              </a:rPr>
              <a:t>are special C# types that hold a </a:t>
            </a:r>
            <a:r>
              <a:rPr lang="en-US" dirty="0">
                <a:solidFill>
                  <a:schemeClr val="tx2">
                    <a:lumMod val="75000"/>
                  </a:schemeClr>
                </a:solidFill>
                <a:effectLst>
                  <a:outerShdw blurRad="50800" dist="38100" algn="tr" rotWithShape="0">
                    <a:prstClr val="black">
                      <a:alpha val="40000"/>
                    </a:prstClr>
                  </a:outerShdw>
                </a:effectLst>
              </a:rPr>
              <a:t>method reference</a:t>
            </a:r>
          </a:p>
          <a:p>
            <a:pPr lvl="1"/>
            <a:r>
              <a:rPr lang="en-US" dirty="0">
                <a:effectLst>
                  <a:outerShdw blurRad="50800" dist="38100" algn="tr" rotWithShape="0">
                    <a:prstClr val="black">
                      <a:alpha val="40000"/>
                    </a:prstClr>
                  </a:outerShdw>
                </a:effectLst>
              </a:rPr>
              <a:t>A data type holding a function (method) as its value</a:t>
            </a:r>
          </a:p>
          <a:p>
            <a:pPr lvl="1"/>
            <a:r>
              <a:rPr lang="en-US" dirty="0">
                <a:effectLst>
                  <a:outerShdw blurRad="50800" dist="38100" algn="tr" rotWithShape="0">
                    <a:prstClr val="black">
                      <a:alpha val="40000"/>
                    </a:prstClr>
                  </a:outerShdw>
                </a:effectLst>
              </a:rPr>
              <a:t>Describe the parameters accepted and return value (method signature)</a:t>
            </a:r>
          </a:p>
          <a:p>
            <a:r>
              <a:rPr lang="en-US" dirty="0">
                <a:effectLst>
                  <a:outerShdw blurRad="50800" dist="38100" algn="tr" rotWithShape="0">
                    <a:prstClr val="black">
                      <a:alpha val="40000"/>
                    </a:prstClr>
                  </a:outerShdw>
                </a:effectLst>
              </a:rPr>
              <a:t>Delegates are similar to </a:t>
            </a:r>
            <a:r>
              <a:rPr lang="en-US" dirty="0">
                <a:solidFill>
                  <a:schemeClr val="tx2">
                    <a:lumMod val="75000"/>
                  </a:schemeClr>
                </a:solidFill>
                <a:effectLst>
                  <a:outerShdw blurRad="50800" dist="38100" algn="tr" rotWithShape="0">
                    <a:prstClr val="black">
                      <a:alpha val="40000"/>
                    </a:prstClr>
                  </a:outerShdw>
                </a:effectLst>
              </a:rPr>
              <a:t>function</a:t>
            </a:r>
            <a:r>
              <a:rPr lang="bg-BG"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50800" dist="38100" algn="tr" rotWithShape="0">
                    <a:prstClr val="black">
                      <a:alpha val="40000"/>
                    </a:prstClr>
                  </a:outerShdw>
                </a:effectLst>
              </a:rPr>
              <a:t>pointers </a:t>
            </a:r>
            <a:r>
              <a:rPr lang="en-US" dirty="0">
                <a:effectLst>
                  <a:outerShdw blurRad="50800" dist="38100" algn="tr" rotWithShape="0">
                    <a:prstClr val="black">
                      <a:alpha val="40000"/>
                    </a:prstClr>
                  </a:outerShdw>
                </a:effectLst>
              </a:rPr>
              <a:t>in</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C</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and</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C++</a:t>
            </a:r>
          </a:p>
          <a:p>
            <a:r>
              <a:rPr lang="en-US" dirty="0" smtClean="0">
                <a:effectLst>
                  <a:outerShdw blurRad="50800" dist="38100" algn="tr" rotWithShape="0">
                    <a:prstClr val="black">
                      <a:alpha val="40000"/>
                    </a:prstClr>
                  </a:outerShdw>
                </a:effectLst>
              </a:rPr>
              <a:t>In JavaScript any variable can hold a function</a:t>
            </a:r>
          </a:p>
          <a:p>
            <a:pPr marL="0" indent="0">
              <a:buNone/>
            </a:pPr>
            <a:endParaRPr lang="en-US" dirty="0">
              <a:effectLst>
                <a:outerShdw blurRad="50800" dist="38100" algn="tr" rotWithShape="0">
                  <a:prstClr val="black">
                    <a:alpha val="40000"/>
                  </a:prstClr>
                </a:outerShdw>
              </a:effectLst>
            </a:endParaRP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What are Delegates?</a:t>
            </a:r>
            <a:endParaRPr lang="en-US" dirty="0"/>
          </a:p>
        </p:txBody>
      </p:sp>
    </p:spTree>
    <p:extLst>
      <p:ext uri="{BB962C8B-B14F-4D97-AF65-F5344CB8AC3E}">
        <p14:creationId xmlns:p14="http://schemas.microsoft.com/office/powerpoint/2010/main" val="41182796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11</a:t>
            </a:fld>
            <a:endParaRPr lang="en-US" dirty="0"/>
          </a:p>
        </p:txBody>
      </p:sp>
      <p:sp>
        <p:nvSpPr>
          <p:cNvPr id="3" name="Content Placeholder 2"/>
          <p:cNvSpPr>
            <a:spLocks noGrp="1"/>
          </p:cNvSpPr>
          <p:nvPr>
            <p:ph idx="1"/>
          </p:nvPr>
        </p:nvSpPr>
        <p:spPr/>
        <p:txBody>
          <a:bodyPr>
            <a:normAutofit/>
          </a:bodyPr>
          <a:lstStyle/>
          <a:p>
            <a:r>
              <a:rPr lang="en-US" dirty="0">
                <a:effectLst>
                  <a:outerShdw blurRad="50800" dist="38100" algn="tr" rotWithShape="0">
                    <a:prstClr val="black">
                      <a:alpha val="40000"/>
                    </a:prstClr>
                  </a:outerShdw>
                </a:effectLst>
              </a:rPr>
              <a:t>Custom delegates are defined using the </a:t>
            </a:r>
            <a:r>
              <a:rPr lang="en-US" b="1" dirty="0">
                <a:solidFill>
                  <a:schemeClr val="tx2">
                    <a:lumMod val="75000"/>
                  </a:schemeClr>
                </a:solidFill>
                <a:effectLst>
                  <a:outerShdw blurRad="50800" dist="38100" algn="tr" rotWithShape="0">
                    <a:prstClr val="black">
                      <a:alpha val="40000"/>
                    </a:prstClr>
                  </a:outerShdw>
                </a:effectLst>
                <a:latin typeface="Consolas" panose="020B0609020204030204" pitchFamily="49" charset="0"/>
              </a:rPr>
              <a:t>delegate</a:t>
            </a:r>
            <a:r>
              <a:rPr lang="en-US" dirty="0">
                <a:effectLst>
                  <a:outerShdw blurRad="50800" dist="38100" algn="tr" rotWithShape="0">
                    <a:prstClr val="black">
                      <a:alpha val="40000"/>
                    </a:prstClr>
                  </a:outerShdw>
                </a:effectLst>
              </a:rPr>
              <a:t> keyword: </a:t>
            </a: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Creating Delegates </a:t>
            </a:r>
            <a:endParaRPr lang="en-US" dirty="0"/>
          </a:p>
        </p:txBody>
      </p:sp>
      <p:sp>
        <p:nvSpPr>
          <p:cNvPr id="6" name="Rectangle 5">
            <a:extLst>
              <a:ext uri="{FF2B5EF4-FFF2-40B4-BE49-F238E27FC236}">
                <a16:creationId xmlns:a16="http://schemas.microsoft.com/office/drawing/2014/main" id="{AD1FF434-57C8-4197-BD51-E911190890AD}"/>
              </a:ext>
            </a:extLst>
          </p:cNvPr>
          <p:cNvSpPr>
            <a:spLocks noChangeArrowheads="1"/>
          </p:cNvSpPr>
          <p:nvPr/>
        </p:nvSpPr>
        <p:spPr bwMode="auto">
          <a:xfrm>
            <a:off x="539591" y="2166583"/>
            <a:ext cx="11106466" cy="353943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delegate</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void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WorkPerformedHandler</a:t>
            </a:r>
          </a:p>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int</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hours</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WorkType</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workType</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endPar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endPar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endPar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void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ManagerWorkPerformed</a:t>
            </a:r>
          </a:p>
          <a:p>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int</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workHours</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WorkType</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wType) </a:t>
            </a:r>
          </a:p>
        </p:txBody>
      </p:sp>
      <p:sp>
        <p:nvSpPr>
          <p:cNvPr id="8" name="AutoShape 5"/>
          <p:cNvSpPr>
            <a:spLocks noChangeArrowheads="1"/>
          </p:cNvSpPr>
          <p:nvPr/>
        </p:nvSpPr>
        <p:spPr bwMode="auto">
          <a:xfrm>
            <a:off x="7285036" y="3408494"/>
            <a:ext cx="4067176" cy="1055608"/>
          </a:xfrm>
          <a:prstGeom prst="wedgeRoundRectCallout">
            <a:avLst>
              <a:gd name="adj1" fmla="val -53844"/>
              <a:gd name="adj2" fmla="val -7471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sz="2800" dirty="0">
              <a:solidFill>
                <a:srgbClr val="FFFFFF"/>
              </a:solidFill>
            </a:endParaRPr>
          </a:p>
        </p:txBody>
      </p:sp>
      <p:sp>
        <p:nvSpPr>
          <p:cNvPr id="9" name="AutoShape 5"/>
          <p:cNvSpPr>
            <a:spLocks noChangeArrowheads="1"/>
          </p:cNvSpPr>
          <p:nvPr/>
        </p:nvSpPr>
        <p:spPr bwMode="auto">
          <a:xfrm>
            <a:off x="7285036" y="3408491"/>
            <a:ext cx="4067176" cy="1055608"/>
          </a:xfrm>
          <a:prstGeom prst="wedgeRoundRectCallout">
            <a:avLst>
              <a:gd name="adj1" fmla="val -38642"/>
              <a:gd name="adj2" fmla="val 13483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rgbClr val="FFFFFF"/>
                </a:solidFill>
              </a:rPr>
              <a:t>Must </a:t>
            </a:r>
            <a:r>
              <a:rPr lang="en-US" sz="3200" dirty="0">
                <a:solidFill>
                  <a:srgbClr val="FFFFFF"/>
                </a:solidFill>
              </a:rPr>
              <a:t>be mimicked by a handler method</a:t>
            </a:r>
            <a:endParaRPr lang="bg-BG" sz="3200" dirty="0">
              <a:solidFill>
                <a:srgbClr val="FFFFFF"/>
              </a:solidFill>
            </a:endParaRPr>
          </a:p>
        </p:txBody>
      </p:sp>
    </p:spTree>
    <p:extLst>
      <p:ext uri="{BB962C8B-B14F-4D97-AF65-F5344CB8AC3E}">
        <p14:creationId xmlns:p14="http://schemas.microsoft.com/office/powerpoint/2010/main" val="978683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12</a:t>
            </a:fld>
            <a:endParaRPr lang="en-US" dirty="0"/>
          </a:p>
        </p:txBody>
      </p:sp>
      <p:sp>
        <p:nvSpPr>
          <p:cNvPr id="3" name="Content Placeholder 2"/>
          <p:cNvSpPr>
            <a:spLocks noGrp="1"/>
          </p:cNvSpPr>
          <p:nvPr>
            <p:ph idx="1"/>
          </p:nvPr>
        </p:nvSpPr>
        <p:spPr/>
        <p:txBody>
          <a:bodyPr>
            <a:normAutofit/>
          </a:bodyPr>
          <a:lstStyle/>
          <a:p>
            <a:pPr>
              <a:spcBef>
                <a:spcPts val="1800"/>
              </a:spcBef>
              <a:spcAft>
                <a:spcPts val="1200"/>
              </a:spcAft>
            </a:pPr>
            <a:r>
              <a:rPr lang="en-US" dirty="0">
                <a:effectLst>
                  <a:outerShdw blurRad="50800" dist="38100" algn="tr" rotWithShape="0">
                    <a:prstClr val="black">
                      <a:alpha val="40000"/>
                    </a:prstClr>
                  </a:outerShdw>
                </a:effectLst>
              </a:rPr>
              <a:t>Can </a:t>
            </a:r>
            <a:r>
              <a:rPr lang="en-US" dirty="0">
                <a:solidFill>
                  <a:schemeClr val="tx2">
                    <a:lumMod val="75000"/>
                  </a:schemeClr>
                </a:solidFill>
                <a:effectLst>
                  <a:outerShdw blurRad="50800" dist="38100" algn="tr" rotWithShape="0">
                    <a:prstClr val="black">
                      <a:alpha val="40000"/>
                    </a:prstClr>
                  </a:outerShdw>
                </a:effectLst>
              </a:rPr>
              <a:t>reference more </a:t>
            </a:r>
            <a:r>
              <a:rPr lang="en-US" dirty="0" smtClean="0">
                <a:solidFill>
                  <a:schemeClr val="tx2">
                    <a:lumMod val="75000"/>
                  </a:schemeClr>
                </a:solidFill>
                <a:effectLst>
                  <a:outerShdw blurRad="50800" dist="38100" algn="tr" rotWithShape="0">
                    <a:prstClr val="black">
                      <a:alpha val="40000"/>
                    </a:prstClr>
                  </a:outerShdw>
                </a:effectLst>
              </a:rPr>
              <a:t/>
            </a:r>
            <a:br>
              <a:rPr lang="en-US" dirty="0" smtClean="0">
                <a:solidFill>
                  <a:schemeClr val="tx2">
                    <a:lumMod val="75000"/>
                  </a:schemeClr>
                </a:solidFill>
                <a:effectLst>
                  <a:outerShdw blurRad="50800" dist="38100" algn="tr" rotWithShape="0">
                    <a:prstClr val="black">
                      <a:alpha val="40000"/>
                    </a:prstClr>
                  </a:outerShdw>
                </a:effectLst>
              </a:rPr>
            </a:br>
            <a:r>
              <a:rPr lang="en-US" dirty="0" smtClean="0">
                <a:solidFill>
                  <a:schemeClr val="tx2">
                    <a:lumMod val="75000"/>
                  </a:schemeClr>
                </a:solidFill>
                <a:effectLst>
                  <a:outerShdw blurRad="50800" dist="38100" algn="tr" rotWithShape="0">
                    <a:prstClr val="black">
                      <a:alpha val="40000"/>
                    </a:prstClr>
                  </a:outerShdw>
                </a:effectLst>
              </a:rPr>
              <a:t>than </a:t>
            </a:r>
            <a:r>
              <a:rPr lang="en-US" dirty="0">
                <a:solidFill>
                  <a:schemeClr val="tx2">
                    <a:lumMod val="75000"/>
                  </a:schemeClr>
                </a:solidFill>
                <a:effectLst>
                  <a:outerShdw blurRad="50800" dist="38100" algn="tr" rotWithShape="0">
                    <a:prstClr val="black">
                      <a:alpha val="40000"/>
                    </a:prstClr>
                  </a:outerShdw>
                </a:effectLst>
              </a:rPr>
              <a:t>one delegate </a:t>
            </a:r>
            <a:r>
              <a:rPr lang="en-US" dirty="0">
                <a:effectLst>
                  <a:outerShdw blurRad="50800" dist="38100" algn="tr" rotWithShape="0">
                    <a:prstClr val="black">
                      <a:alpha val="40000"/>
                    </a:prstClr>
                  </a:outerShdw>
                </a:effectLst>
              </a:rPr>
              <a:t>function </a:t>
            </a:r>
            <a:endParaRPr lang="en-US" dirty="0">
              <a:effectLst>
                <a:outerShdw blurRad="50800" dist="38100" algn="tr" rotWithShape="0">
                  <a:prstClr val="black">
                    <a:alpha val="40000"/>
                  </a:prstClr>
                </a:outerShdw>
              </a:effectLst>
            </a:endParaRPr>
          </a:p>
          <a:p>
            <a:pPr>
              <a:spcBef>
                <a:spcPts val="1800"/>
              </a:spcBef>
              <a:spcAft>
                <a:spcPts val="1200"/>
              </a:spcAft>
            </a:pPr>
            <a:r>
              <a:rPr lang="en-US" dirty="0">
                <a:solidFill>
                  <a:schemeClr val="tx2">
                    <a:lumMod val="75000"/>
                  </a:schemeClr>
                </a:solidFill>
                <a:effectLst>
                  <a:outerShdw blurRad="50800" dist="38100" algn="tr" rotWithShape="0">
                    <a:prstClr val="black">
                      <a:alpha val="40000"/>
                    </a:prstClr>
                  </a:outerShdw>
                </a:effectLst>
              </a:rPr>
              <a:t>Tracks </a:t>
            </a:r>
            <a:r>
              <a:rPr lang="en-US" dirty="0">
                <a:solidFill>
                  <a:schemeClr val="tx2">
                    <a:lumMod val="75000"/>
                  </a:schemeClr>
                </a:solidFill>
                <a:effectLst>
                  <a:outerShdw blurRad="50800" dist="38100" algn="tr" rotWithShape="0">
                    <a:prstClr val="black">
                      <a:alpha val="40000"/>
                    </a:prstClr>
                  </a:outerShdw>
                </a:effectLst>
              </a:rPr>
              <a:t>delegate </a:t>
            </a:r>
            <a:r>
              <a:rPr lang="en-US" dirty="0">
                <a:effectLst>
                  <a:outerShdw blurRad="50800" dist="38100" algn="tr" rotWithShape="0">
                    <a:prstClr val="black">
                      <a:alpha val="40000"/>
                    </a:prstClr>
                  </a:outerShdw>
                </a:effectLst>
              </a:rPr>
              <a:t>references </a:t>
            </a:r>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using </a:t>
            </a:r>
            <a:r>
              <a:rPr lang="en-US" dirty="0">
                <a:effectLst>
                  <a:outerShdw blurRad="50800" dist="38100" algn="tr" rotWithShape="0">
                    <a:prstClr val="black">
                      <a:alpha val="40000"/>
                    </a:prstClr>
                  </a:outerShdw>
                </a:effectLst>
              </a:rPr>
              <a:t>an </a:t>
            </a:r>
            <a:r>
              <a:rPr lang="en-US" dirty="0">
                <a:solidFill>
                  <a:schemeClr val="tx2">
                    <a:lumMod val="75000"/>
                  </a:schemeClr>
                </a:solidFill>
                <a:effectLst>
                  <a:outerShdw blurRad="50800" dist="38100" algn="tr" rotWithShape="0">
                    <a:prstClr val="black">
                      <a:alpha val="40000"/>
                    </a:prstClr>
                  </a:outerShdw>
                </a:effectLst>
              </a:rPr>
              <a:t>invocation</a:t>
            </a:r>
            <a:r>
              <a:rPr lang="en-US" dirty="0">
                <a:solidFill>
                  <a:schemeClr val="tx2">
                    <a:lumMod val="75000"/>
                  </a:schemeClr>
                </a:solidFill>
                <a:effectLst>
                  <a:outerShdw blurRad="50800" dist="38100" algn="tr" rotWithShape="0">
                    <a:prstClr val="black">
                      <a:alpha val="40000"/>
                    </a:prstClr>
                  </a:outerShdw>
                </a:effectLst>
              </a:rPr>
              <a:t> list </a:t>
            </a:r>
          </a:p>
          <a:p>
            <a:pPr>
              <a:spcBef>
                <a:spcPts val="1800"/>
              </a:spcBef>
              <a:spcAft>
                <a:spcPts val="1200"/>
              </a:spcAft>
            </a:pPr>
            <a:r>
              <a:rPr lang="en-US" dirty="0">
                <a:solidFill>
                  <a:schemeClr val="tx2">
                    <a:lumMod val="75000"/>
                  </a:schemeClr>
                </a:solidFill>
                <a:effectLst>
                  <a:outerShdw blurRad="50800" dist="38100" algn="tr" rotWithShape="0">
                    <a:prstClr val="black">
                      <a:alpha val="40000"/>
                    </a:prstClr>
                  </a:outerShdw>
                </a:effectLst>
              </a:rPr>
              <a:t>Delegates</a:t>
            </a:r>
            <a:r>
              <a:rPr lang="en-US"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in the list are </a:t>
            </a:r>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dirty="0" smtClean="0">
                <a:solidFill>
                  <a:schemeClr val="tx2">
                    <a:lumMod val="75000"/>
                  </a:schemeClr>
                </a:solidFill>
                <a:effectLst>
                  <a:outerShdw blurRad="50800" dist="38100" algn="tr" rotWithShape="0">
                    <a:prstClr val="black">
                      <a:alpha val="40000"/>
                    </a:prstClr>
                  </a:outerShdw>
                </a:effectLst>
              </a:rPr>
              <a:t>invoked </a:t>
            </a:r>
            <a:r>
              <a:rPr lang="en-US" dirty="0">
                <a:solidFill>
                  <a:schemeClr val="tx2">
                    <a:lumMod val="75000"/>
                  </a:schemeClr>
                </a:solidFill>
                <a:effectLst>
                  <a:outerShdw blurRad="50800" dist="38100" algn="tr" rotWithShape="0">
                    <a:prstClr val="black">
                      <a:alpha val="40000"/>
                    </a:prstClr>
                  </a:outerShdw>
                </a:effectLst>
              </a:rPr>
              <a:t>sequentially </a:t>
            </a: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What is a Multicast Delegate? </a:t>
            </a:r>
            <a:endParaRPr lang="en-US" dirty="0"/>
          </a:p>
        </p:txBody>
      </p:sp>
      <p:grpSp>
        <p:nvGrpSpPr>
          <p:cNvPr id="5" name="Group 4"/>
          <p:cNvGrpSpPr/>
          <p:nvPr/>
        </p:nvGrpSpPr>
        <p:grpSpPr>
          <a:xfrm>
            <a:off x="6450990" y="1384300"/>
            <a:ext cx="4291622" cy="3960804"/>
            <a:chOff x="3860191" y="1612900"/>
            <a:chExt cx="4291622" cy="3960804"/>
          </a:xfrm>
        </p:grpSpPr>
        <p:sp>
          <p:nvSpPr>
            <p:cNvPr id="6" name="Rectangle 5"/>
            <p:cNvSpPr>
              <a:spLocks noChangeArrowheads="1"/>
            </p:cNvSpPr>
            <p:nvPr/>
          </p:nvSpPr>
          <p:spPr bwMode="auto">
            <a:xfrm>
              <a:off x="3860192" y="1612900"/>
              <a:ext cx="4291619"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GB" sz="3200" b="1" noProof="1" smtClean="0">
                  <a:solidFill>
                    <a:schemeClr val="tx2"/>
                  </a:solidFill>
                  <a:effectLst>
                    <a:outerShdw blurRad="38100" dist="38100" dir="2700000" algn="tl">
                      <a:srgbClr val="000000">
                        <a:alpha val="43137"/>
                      </a:srgbClr>
                    </a:outerShdw>
                  </a:effectLst>
                  <a:latin typeface="Consolas" pitchFamily="49" charset="0"/>
                </a:rPr>
                <a:t>Delegate</a:t>
              </a:r>
              <a:endParaRPr lang="en-GB" sz="3200" b="1" noProof="1">
                <a:solidFill>
                  <a:schemeClr val="tx2"/>
                </a:solidFill>
                <a:effectLst>
                  <a:outerShdw blurRad="38100" dist="38100" dir="2700000" algn="tl">
                    <a:srgbClr val="000000">
                      <a:alpha val="43137"/>
                    </a:srgbClr>
                  </a:outerShdw>
                </a:effectLst>
                <a:latin typeface="Consolas" pitchFamily="49" charset="0"/>
              </a:endParaRPr>
            </a:p>
          </p:txBody>
        </p:sp>
        <p:sp>
          <p:nvSpPr>
            <p:cNvPr id="7" name="Rectangle 6"/>
            <p:cNvSpPr>
              <a:spLocks noChangeArrowheads="1"/>
            </p:cNvSpPr>
            <p:nvPr/>
          </p:nvSpPr>
          <p:spPr bwMode="auto">
            <a:xfrm>
              <a:off x="3860193" y="2189163"/>
              <a:ext cx="4291620" cy="1228733"/>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en-US" sz="2800" b="1" noProof="1" smtClean="0">
                  <a:solidFill>
                    <a:schemeClr val="tx2"/>
                  </a:solidFill>
                  <a:effectLst>
                    <a:outerShdw blurRad="38100" dist="38100" dir="2700000" algn="tl">
                      <a:srgbClr val="000000">
                        <a:alpha val="43137"/>
                      </a:srgbClr>
                    </a:outerShdw>
                  </a:effectLst>
                  <a:latin typeface="Consolas" pitchFamily="49" charset="0"/>
                </a:rPr>
                <a:t>+Method</a:t>
              </a:r>
            </a:p>
            <a:p>
              <a:pPr>
                <a:lnSpc>
                  <a:spcPct val="95000"/>
                </a:lnSpc>
                <a:defRPr/>
              </a:pPr>
              <a:r>
                <a:rPr lang="en-US" sz="2800" b="1" noProof="1" smtClean="0">
                  <a:solidFill>
                    <a:schemeClr val="tx2"/>
                  </a:solidFill>
                  <a:effectLst>
                    <a:outerShdw blurRad="38100" dist="38100" dir="2700000" algn="tl">
                      <a:srgbClr val="000000">
                        <a:alpha val="43137"/>
                      </a:srgbClr>
                    </a:outerShdw>
                  </a:effectLst>
                  <a:latin typeface="Consolas" pitchFamily="49" charset="0"/>
                </a:rPr>
                <a:t>+Target</a:t>
              </a:r>
            </a:p>
            <a:p>
              <a:pPr>
                <a:lnSpc>
                  <a:spcPct val="95000"/>
                </a:lnSpc>
                <a:defRPr/>
              </a:pPr>
              <a:r>
                <a:rPr lang="en-US" sz="2800" b="1" noProof="1" smtClean="0">
                  <a:solidFill>
                    <a:schemeClr val="tx2"/>
                  </a:solidFill>
                  <a:effectLst>
                    <a:outerShdw blurRad="38100" dist="38100" dir="2700000" algn="tl">
                      <a:srgbClr val="000000">
                        <a:alpha val="43137"/>
                      </a:srgbClr>
                    </a:outerShdw>
                  </a:effectLst>
                  <a:latin typeface="Consolas" pitchFamily="49" charset="0"/>
                </a:rPr>
                <a:t>+GetInvocationList()</a:t>
              </a:r>
              <a:endParaRPr lang="en-GB" sz="2800" b="1" noProof="1">
                <a:solidFill>
                  <a:schemeClr val="tx2"/>
                </a:solidFill>
                <a:effectLst>
                  <a:outerShdw blurRad="38100" dist="38100" dir="2700000" algn="tl">
                    <a:srgbClr val="000000">
                      <a:alpha val="43137"/>
                    </a:srgbClr>
                  </a:outerShdw>
                </a:effectLst>
                <a:latin typeface="Consolas" pitchFamily="49" charset="0"/>
              </a:endParaRPr>
            </a:p>
          </p:txBody>
        </p:sp>
        <p:sp>
          <p:nvSpPr>
            <p:cNvPr id="8" name="Rectangle 7"/>
            <p:cNvSpPr>
              <a:spLocks noChangeArrowheads="1"/>
            </p:cNvSpPr>
            <p:nvPr/>
          </p:nvSpPr>
          <p:spPr bwMode="auto">
            <a:xfrm>
              <a:off x="3860192" y="3919538"/>
              <a:ext cx="4291620"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US" sz="3200" b="1" noProof="1" smtClean="0">
                  <a:solidFill>
                    <a:schemeClr val="tx2"/>
                  </a:solidFill>
                  <a:effectLst>
                    <a:outerShdw blurRad="38100" dist="38100" dir="2700000" algn="tl">
                      <a:srgbClr val="000000">
                        <a:alpha val="43137"/>
                      </a:srgbClr>
                    </a:outerShdw>
                  </a:effectLst>
                  <a:latin typeface="Consolas" pitchFamily="49" charset="0"/>
                </a:rPr>
                <a:t>MulticastDelegate</a:t>
              </a:r>
              <a:endParaRPr lang="en-US" sz="3200" b="1" noProof="1">
                <a:solidFill>
                  <a:schemeClr val="tx2"/>
                </a:solidFill>
                <a:effectLst>
                  <a:outerShdw blurRad="38100" dist="38100" dir="2700000" algn="tl">
                    <a:srgbClr val="000000">
                      <a:alpha val="43137"/>
                    </a:srgbClr>
                  </a:outerShdw>
                </a:effectLst>
                <a:latin typeface="Consolas" pitchFamily="49" charset="0"/>
              </a:endParaRPr>
            </a:p>
          </p:txBody>
        </p:sp>
        <p:sp>
          <p:nvSpPr>
            <p:cNvPr id="9" name="Rectangle 8"/>
            <p:cNvSpPr>
              <a:spLocks noChangeArrowheads="1"/>
            </p:cNvSpPr>
            <p:nvPr/>
          </p:nvSpPr>
          <p:spPr bwMode="auto">
            <a:xfrm>
              <a:off x="3860191" y="4997442"/>
              <a:ext cx="4291619"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US" sz="3200" b="1" noProof="1" smtClean="0">
                  <a:solidFill>
                    <a:schemeClr val="tx2"/>
                  </a:solidFill>
                  <a:effectLst>
                    <a:outerShdw blurRad="38100" dist="38100" dir="2700000" algn="tl">
                      <a:srgbClr val="000000">
                        <a:alpha val="43137"/>
                      </a:srgbClr>
                    </a:outerShdw>
                  </a:effectLst>
                  <a:latin typeface="Consolas" pitchFamily="49" charset="0"/>
                </a:rPr>
                <a:t>Custom Delegate</a:t>
              </a:r>
              <a:endParaRPr lang="en-US" sz="3200" b="1" noProof="1">
                <a:solidFill>
                  <a:schemeClr val="tx2"/>
                </a:solidFill>
                <a:effectLst>
                  <a:outerShdw blurRad="38100" dist="38100" dir="2700000" algn="tl">
                    <a:srgbClr val="000000">
                      <a:alpha val="43137"/>
                    </a:srgbClr>
                  </a:outerShdw>
                </a:effectLst>
                <a:latin typeface="Consolas" pitchFamily="49" charset="0"/>
              </a:endParaRPr>
            </a:p>
          </p:txBody>
        </p:sp>
      </p:grpSp>
      <p:sp>
        <p:nvSpPr>
          <p:cNvPr id="10" name="AutoShape 6"/>
          <p:cNvSpPr>
            <a:spLocks noChangeArrowheads="1"/>
          </p:cNvSpPr>
          <p:nvPr/>
        </p:nvSpPr>
        <p:spPr bwMode="auto">
          <a:xfrm>
            <a:off x="9447212" y="2074771"/>
            <a:ext cx="2286000" cy="596198"/>
          </a:xfrm>
          <a:prstGeom prst="wedgeRoundRectCallout">
            <a:avLst>
              <a:gd name="adj1" fmla="val -45608"/>
              <a:gd name="adj2" fmla="val -8160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rgbClr val="FFFFFF"/>
                </a:solidFill>
              </a:rPr>
              <a:t>Base class</a:t>
            </a:r>
            <a:endParaRPr lang="bg-BG" sz="3200" dirty="0">
              <a:solidFill>
                <a:schemeClr val="tx2">
                  <a:lumMod val="75000"/>
                </a:schemeClr>
              </a:solidFill>
            </a:endParaRPr>
          </a:p>
        </p:txBody>
      </p:sp>
      <p:cxnSp>
        <p:nvCxnSpPr>
          <p:cNvPr id="12" name="Straight Arrow Connector 11"/>
          <p:cNvCxnSpPr>
            <a:stCxn id="9" idx="0"/>
            <a:endCxn id="8" idx="2"/>
          </p:cNvCxnSpPr>
          <p:nvPr/>
        </p:nvCxnSpPr>
        <p:spPr>
          <a:xfrm flipV="1">
            <a:off x="8596800" y="4267200"/>
            <a:ext cx="1" cy="5016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579970" y="3170498"/>
            <a:ext cx="1" cy="5016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8988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13</a:t>
            </a:fld>
            <a:endParaRPr lang="en-US" dirty="0"/>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Creating a Delegate Instance </a:t>
            </a:r>
            <a:endParaRPr lang="en-US" dirty="0"/>
          </a:p>
        </p:txBody>
      </p:sp>
      <p:sp>
        <p:nvSpPr>
          <p:cNvPr id="6" name="Rectangle 5">
            <a:extLst>
              <a:ext uri="{FF2B5EF4-FFF2-40B4-BE49-F238E27FC236}">
                <a16:creationId xmlns:a16="http://schemas.microsoft.com/office/drawing/2014/main" id="{AD1FF434-57C8-4197-BD51-E911190890AD}"/>
              </a:ext>
            </a:extLst>
          </p:cNvPr>
          <p:cNvSpPr>
            <a:spLocks noChangeArrowheads="1"/>
          </p:cNvSpPr>
          <p:nvPr/>
        </p:nvSpPr>
        <p:spPr bwMode="auto">
          <a:xfrm>
            <a:off x="608012" y="1447800"/>
            <a:ext cx="11106466" cy="483209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delegate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void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WorkPerformedHandler</a:t>
            </a:r>
          </a:p>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int hours, WorkType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workType</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WorkPerformedHandler</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dele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new</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WorkPerformedHandler(</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WorkPerformed</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static void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WorkPerformed</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(int hours, WorkType workType)</a:t>
            </a:r>
          </a:p>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Console.WriteLine</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WorkPerformed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called "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hours.ToString</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 name="AutoShape 6"/>
          <p:cNvSpPr>
            <a:spLocks noChangeArrowheads="1"/>
          </p:cNvSpPr>
          <p:nvPr/>
        </p:nvSpPr>
        <p:spPr bwMode="auto">
          <a:xfrm>
            <a:off x="163278" y="2133600"/>
            <a:ext cx="2286000" cy="596198"/>
          </a:xfrm>
          <a:prstGeom prst="wedgeRoundRectCallout">
            <a:avLst>
              <a:gd name="adj1" fmla="val 59916"/>
              <a:gd name="adj2" fmla="val -8744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rgbClr val="FFFFFF"/>
                </a:solidFill>
              </a:rPr>
              <a:t>Delegate</a:t>
            </a:r>
            <a:endParaRPr lang="bg-BG" sz="3200" dirty="0">
              <a:solidFill>
                <a:schemeClr val="tx2">
                  <a:lumMod val="75000"/>
                </a:schemeClr>
              </a:solidFill>
            </a:endParaRPr>
          </a:p>
        </p:txBody>
      </p:sp>
      <p:sp>
        <p:nvSpPr>
          <p:cNvPr id="11" name="AutoShape 6"/>
          <p:cNvSpPr>
            <a:spLocks noChangeArrowheads="1"/>
          </p:cNvSpPr>
          <p:nvPr/>
        </p:nvSpPr>
        <p:spPr bwMode="auto">
          <a:xfrm>
            <a:off x="146450" y="3352800"/>
            <a:ext cx="2286000" cy="596198"/>
          </a:xfrm>
          <a:prstGeom prst="wedgeRoundRectCallout">
            <a:avLst>
              <a:gd name="adj1" fmla="val 59916"/>
              <a:gd name="adj2" fmla="val -8744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rgbClr val="FFFFFF"/>
                </a:solidFill>
              </a:rPr>
              <a:t>Instance</a:t>
            </a:r>
            <a:endParaRPr lang="bg-BG" sz="3200" dirty="0">
              <a:solidFill>
                <a:schemeClr val="tx2">
                  <a:lumMod val="75000"/>
                </a:schemeClr>
              </a:solidFill>
            </a:endParaRPr>
          </a:p>
        </p:txBody>
      </p:sp>
      <p:sp>
        <p:nvSpPr>
          <p:cNvPr id="12" name="AutoShape 6"/>
          <p:cNvSpPr>
            <a:spLocks noChangeArrowheads="1"/>
          </p:cNvSpPr>
          <p:nvPr/>
        </p:nvSpPr>
        <p:spPr bwMode="auto">
          <a:xfrm>
            <a:off x="9766412" y="4648200"/>
            <a:ext cx="2286000" cy="596198"/>
          </a:xfrm>
          <a:prstGeom prst="wedgeRoundRectCallout">
            <a:avLst>
              <a:gd name="adj1" fmla="val -282179"/>
              <a:gd name="adj2" fmla="val -7722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rgbClr val="FFFFFF"/>
                </a:solidFill>
              </a:rPr>
              <a:t>Handler</a:t>
            </a:r>
            <a:endParaRPr lang="bg-BG" sz="3200" dirty="0">
              <a:solidFill>
                <a:schemeClr val="tx2">
                  <a:lumMod val="75000"/>
                </a:schemeClr>
              </a:solidFill>
            </a:endParaRPr>
          </a:p>
        </p:txBody>
      </p:sp>
    </p:spTree>
    <p:extLst>
      <p:ext uri="{BB962C8B-B14F-4D97-AF65-F5344CB8AC3E}">
        <p14:creationId xmlns:p14="http://schemas.microsoft.com/office/powerpoint/2010/main" val="35416058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14</a:t>
            </a:fld>
            <a:endParaRPr lang="en-US" dirty="0"/>
          </a:p>
        </p:txBody>
      </p:sp>
      <p:sp>
        <p:nvSpPr>
          <p:cNvPr id="7" name="Content Placeholder 6"/>
          <p:cNvSpPr>
            <a:spLocks noGrp="1"/>
          </p:cNvSpPr>
          <p:nvPr>
            <p:ph idx="1"/>
          </p:nvPr>
        </p:nvSpPr>
        <p:spPr/>
        <p:txBody>
          <a:bodyPr/>
          <a:lstStyle/>
          <a:p>
            <a:r>
              <a:rPr lang="en-US" dirty="0"/>
              <a:t>Lambda expressions can be assigned to any delegate</a:t>
            </a:r>
          </a:p>
        </p:txBody>
      </p:sp>
      <p:sp>
        <p:nvSpPr>
          <p:cNvPr id="2" name="Title 1"/>
          <p:cNvSpPr>
            <a:spLocks noGrp="1"/>
          </p:cNvSpPr>
          <p:nvPr>
            <p:ph type="title"/>
          </p:nvPr>
        </p:nvSpPr>
        <p:spPr/>
        <p:txBody>
          <a:bodyPr/>
          <a:lstStyle/>
          <a:p>
            <a:r>
              <a:rPr lang="en-US" smtClean="0"/>
              <a:t>Assigning a Lambda to a Delegate</a:t>
            </a:r>
            <a:endParaRPr lang="en-US" dirty="0"/>
          </a:p>
        </p:txBody>
      </p:sp>
      <p:sp>
        <p:nvSpPr>
          <p:cNvPr id="6" name="Rectangle 5">
            <a:extLst>
              <a:ext uri="{FF2B5EF4-FFF2-40B4-BE49-F238E27FC236}">
                <a16:creationId xmlns:a16="http://schemas.microsoft.com/office/drawing/2014/main" id="{AD1FF434-57C8-4197-BD51-E911190890AD}"/>
              </a:ext>
            </a:extLst>
          </p:cNvPr>
          <p:cNvSpPr>
            <a:spLocks noChangeArrowheads="1"/>
          </p:cNvSpPr>
          <p:nvPr/>
        </p:nvSpPr>
        <p:spPr bwMode="auto">
          <a:xfrm>
            <a:off x="464889" y="2068347"/>
            <a:ext cx="11106466" cy="353943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delegate int AddDelegate(int a, int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b</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static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void Main(string[]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args</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AddDelegate ab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 b )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=&gt; a +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b</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int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result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ab</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(1, 1)</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//result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2</a:t>
            </a:r>
          </a:p>
          <a:p>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2198673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15</a:t>
            </a:fld>
            <a:endParaRPr lang="en-US" dirty="0"/>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Delegate Operations</a:t>
            </a:r>
            <a:endParaRPr lang="en-US" dirty="0"/>
          </a:p>
        </p:txBody>
      </p:sp>
      <p:sp>
        <p:nvSpPr>
          <p:cNvPr id="8" name="Content Placeholder 2"/>
          <p:cNvSpPr>
            <a:spLocks noGrp="1"/>
          </p:cNvSpPr>
          <p:nvPr>
            <p:ph idx="1"/>
          </p:nvPr>
        </p:nvSpPr>
        <p:spPr>
          <a:xfrm>
            <a:off x="190413" y="1151121"/>
            <a:ext cx="11804822" cy="5570355"/>
          </a:xfrm>
        </p:spPr>
        <p:txBody>
          <a:bodyPr>
            <a:normAutofit/>
          </a:bodyPr>
          <a:lstStyle/>
          <a:p>
            <a:pPr>
              <a:spcBef>
                <a:spcPts val="1800"/>
              </a:spcBef>
              <a:spcAft>
                <a:spcPts val="1200"/>
              </a:spcAft>
            </a:pPr>
            <a:r>
              <a:rPr lang="en-US" dirty="0" smtClean="0">
                <a:effectLst>
                  <a:outerShdw blurRad="50800" dist="38100" algn="tr" rotWithShape="0">
                    <a:prstClr val="black">
                      <a:alpha val="40000"/>
                    </a:prstClr>
                  </a:outerShdw>
                </a:effectLst>
              </a:rPr>
              <a:t>Invoke</a:t>
            </a:r>
          </a:p>
          <a:p>
            <a:pPr>
              <a:spcBef>
                <a:spcPts val="1800"/>
              </a:spcBef>
              <a:spcAft>
                <a:spcPts val="1200"/>
              </a:spcAft>
            </a:pPr>
            <a:endParaRPr lang="en-US" dirty="0">
              <a:effectLst>
                <a:outerShdw blurRad="50800" dist="38100" algn="tr" rotWithShape="0">
                  <a:prstClr val="black">
                    <a:alpha val="40000"/>
                  </a:prstClr>
                </a:outerShdw>
              </a:effectLst>
            </a:endParaRPr>
          </a:p>
          <a:p>
            <a:pPr>
              <a:spcBef>
                <a:spcPts val="2400"/>
              </a:spcBef>
              <a:spcAft>
                <a:spcPts val="1200"/>
              </a:spcAft>
            </a:pPr>
            <a:r>
              <a:rPr lang="en-US" dirty="0" smtClean="0">
                <a:effectLst>
                  <a:outerShdw blurRad="50800" dist="38100" algn="tr" rotWithShape="0">
                    <a:prstClr val="black">
                      <a:alpha val="40000"/>
                    </a:prstClr>
                  </a:outerShdw>
                </a:effectLst>
              </a:rPr>
              <a:t>Add to the invocation list</a:t>
            </a:r>
          </a:p>
        </p:txBody>
      </p:sp>
      <p:sp>
        <p:nvSpPr>
          <p:cNvPr id="6" name="Rectangle 5">
            <a:extLst>
              <a:ext uri="{FF2B5EF4-FFF2-40B4-BE49-F238E27FC236}">
                <a16:creationId xmlns:a16="http://schemas.microsoft.com/office/drawing/2014/main" id="{AD1FF434-57C8-4197-BD51-E911190890AD}"/>
              </a:ext>
            </a:extLst>
          </p:cNvPr>
          <p:cNvSpPr>
            <a:spLocks noChangeArrowheads="1"/>
          </p:cNvSpPr>
          <p:nvPr/>
        </p:nvSpPr>
        <p:spPr bwMode="auto">
          <a:xfrm>
            <a:off x="303212" y="1905000"/>
            <a:ext cx="11582400" cy="95410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WorkPerfHandler dele =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new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WorkPerfHandler(WorkPerformed); </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dele(5</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WorkType.Golf); </a:t>
            </a:r>
          </a:p>
        </p:txBody>
      </p:sp>
      <p:sp>
        <p:nvSpPr>
          <p:cNvPr id="9" name="Rectangle 8">
            <a:extLst>
              <a:ext uri="{FF2B5EF4-FFF2-40B4-BE49-F238E27FC236}">
                <a16:creationId xmlns:a16="http://schemas.microsoft.com/office/drawing/2014/main" id="{AD1FF434-57C8-4197-BD51-E911190890AD}"/>
              </a:ext>
            </a:extLst>
          </p:cNvPr>
          <p:cNvSpPr>
            <a:spLocks noChangeArrowheads="1"/>
          </p:cNvSpPr>
          <p:nvPr/>
        </p:nvSpPr>
        <p:spPr bwMode="auto">
          <a:xfrm>
            <a:off x="303212" y="3925431"/>
            <a:ext cx="11582400" cy="224676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var first =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new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WorkPerfHandler(WorkPerformed);</a:t>
            </a:r>
          </a:p>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var second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new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WorkPerfHandler(</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WorkPerformedSecond</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first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second;</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first(5</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WorkType.Golf); </a:t>
            </a:r>
          </a:p>
        </p:txBody>
      </p:sp>
    </p:spTree>
    <p:extLst>
      <p:ext uri="{BB962C8B-B14F-4D97-AF65-F5344CB8AC3E}">
        <p14:creationId xmlns:p14="http://schemas.microsoft.com/office/powerpoint/2010/main" val="11059033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16</a:t>
            </a:fld>
            <a:endParaRPr lang="en-US" dirty="0"/>
          </a:p>
        </p:txBody>
      </p:sp>
      <p:sp>
        <p:nvSpPr>
          <p:cNvPr id="3" name="Content Placeholder 2"/>
          <p:cNvSpPr>
            <a:spLocks noGrp="1"/>
          </p:cNvSpPr>
          <p:nvPr>
            <p:ph idx="1"/>
          </p:nvPr>
        </p:nvSpPr>
        <p:spPr/>
        <p:txBody>
          <a:bodyPr/>
          <a:lstStyle/>
          <a:p>
            <a:r>
              <a:rPr lang="en-US" dirty="0">
                <a:effectLst>
                  <a:outerShdw blurRad="50800" dist="38100" algn="tr" rotWithShape="0">
                    <a:prstClr val="black">
                      <a:alpha val="40000"/>
                    </a:prstClr>
                  </a:outerShdw>
                </a:effectLst>
              </a:rPr>
              <a:t>Can point to static and instance methods</a:t>
            </a:r>
          </a:p>
          <a:p>
            <a:r>
              <a:rPr lang="en-US" dirty="0">
                <a:effectLst>
                  <a:outerShdw blurRad="50800" dist="38100" algn="tr" rotWithShape="0">
                    <a:prstClr val="black">
                      <a:alpha val="40000"/>
                    </a:prstClr>
                  </a:outerShdw>
                </a:effectLst>
              </a:rPr>
              <a:t>Can point to a sequence of multiple methods</a:t>
            </a:r>
          </a:p>
          <a:p>
            <a:r>
              <a:rPr lang="en-US" dirty="0">
                <a:effectLst>
                  <a:outerShdw blurRad="50800" dist="38100" algn="tr" rotWithShape="0">
                    <a:prstClr val="black">
                      <a:alpha val="40000"/>
                    </a:prstClr>
                  </a:outerShdw>
                </a:effectLst>
              </a:rPr>
              <a:t>Used to perform callbacks invocations</a:t>
            </a:r>
          </a:p>
          <a:p>
            <a:r>
              <a:rPr lang="en-US" dirty="0">
                <a:effectLst>
                  <a:outerShdw blurRad="50800" dist="38100" algn="tr" rotWithShape="0">
                    <a:prstClr val="black">
                      <a:alpha val="40000"/>
                    </a:prstClr>
                  </a:outerShdw>
                </a:effectLst>
              </a:rPr>
              <a:t>Used to implement the </a:t>
            </a:r>
            <a:r>
              <a:rPr lang="en-US" dirty="0">
                <a:solidFill>
                  <a:schemeClr val="tx2">
                    <a:lumMod val="75000"/>
                  </a:schemeClr>
                </a:solidFill>
                <a:effectLst>
                  <a:outerShdw blurRad="50800" dist="38100" algn="tr" rotWithShape="0">
                    <a:prstClr val="black">
                      <a:alpha val="40000"/>
                    </a:prstClr>
                  </a:outerShdw>
                </a:effectLst>
              </a:rPr>
              <a:t>"publish-subscribe" model</a:t>
            </a:r>
          </a:p>
          <a:p>
            <a:pPr lvl="1"/>
            <a:r>
              <a:rPr lang="en-US" dirty="0">
                <a:effectLst>
                  <a:outerShdw blurRad="50800" dist="38100" algn="tr" rotWithShape="0">
                    <a:prstClr val="black">
                      <a:alpha val="40000"/>
                    </a:prstClr>
                  </a:outerShdw>
                </a:effectLst>
              </a:rPr>
              <a:t>Components </a:t>
            </a:r>
            <a:r>
              <a:rPr lang="en-US" dirty="0">
                <a:solidFill>
                  <a:schemeClr val="tx2">
                    <a:lumMod val="75000"/>
                  </a:schemeClr>
                </a:solidFill>
                <a:effectLst>
                  <a:outerShdw blurRad="50800" dist="38100" algn="tr" rotWithShape="0">
                    <a:prstClr val="black">
                      <a:alpha val="40000"/>
                    </a:prstClr>
                  </a:outerShdw>
                </a:effectLst>
              </a:rPr>
              <a:t>publish</a:t>
            </a:r>
            <a:r>
              <a:rPr lang="en-US" dirty="0">
                <a:effectLst>
                  <a:outerShdw blurRad="50800" dist="38100" algn="tr" rotWithShape="0">
                    <a:prstClr val="black">
                      <a:alpha val="40000"/>
                    </a:prstClr>
                  </a:outerShdw>
                </a:effectLst>
              </a:rPr>
              <a:t> their events</a:t>
            </a:r>
          </a:p>
          <a:p>
            <a:pPr lvl="2"/>
            <a:r>
              <a:rPr lang="en-US" dirty="0">
                <a:effectLst>
                  <a:outerShdw blurRad="50800" dist="38100" algn="tr" rotWithShape="0">
                    <a:prstClr val="black">
                      <a:alpha val="40000"/>
                    </a:prstClr>
                  </a:outerShdw>
                </a:effectLst>
              </a:rPr>
              <a:t>E.g. </a:t>
            </a:r>
            <a:r>
              <a:rPr lang="en-US" b="1" noProof="1">
                <a:solidFill>
                  <a:schemeClr val="tx2">
                    <a:lumMod val="75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Button</a:t>
            </a:r>
            <a:r>
              <a:rPr lang="en-US" dirty="0">
                <a:solidFill>
                  <a:schemeClr val="tx2">
                    <a:lumMod val="75000"/>
                  </a:schemeClr>
                </a:solidFill>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publishes </a:t>
            </a:r>
            <a:r>
              <a:rPr lang="en-US" b="1" noProof="1">
                <a:solidFill>
                  <a:schemeClr val="tx2">
                    <a:lumMod val="75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Click</a:t>
            </a:r>
            <a:r>
              <a:rPr lang="en-US" dirty="0">
                <a:effectLst>
                  <a:outerShdw blurRad="50800" dist="38100" algn="tr" rotWithShape="0">
                    <a:prstClr val="black">
                      <a:alpha val="40000"/>
                    </a:prstClr>
                  </a:outerShdw>
                </a:effectLst>
              </a:rPr>
              <a:t> and </a:t>
            </a:r>
            <a:r>
              <a:rPr lang="en-US" b="1" noProof="1">
                <a:solidFill>
                  <a:schemeClr val="tx2">
                    <a:lumMod val="75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MouseOver</a:t>
            </a:r>
            <a:r>
              <a:rPr lang="en-US" dirty="0">
                <a:effectLst>
                  <a:outerShdw blurRad="50800" dist="38100" algn="tr" rotWithShape="0">
                    <a:prstClr val="black">
                      <a:alpha val="40000"/>
                    </a:prstClr>
                  </a:outerShdw>
                </a:effectLst>
              </a:rPr>
              <a:t> events</a:t>
            </a:r>
          </a:p>
          <a:p>
            <a:pPr lvl="1"/>
            <a:r>
              <a:rPr lang="en-US" dirty="0">
                <a:effectLst>
                  <a:outerShdw blurRad="50800" dist="38100" algn="tr" rotWithShape="0">
                    <a:prstClr val="black">
                      <a:alpha val="40000"/>
                    </a:prstClr>
                  </a:outerShdw>
                </a:effectLst>
              </a:rPr>
              <a:t>Other components subscribe to events</a:t>
            </a:r>
          </a:p>
          <a:p>
            <a:pPr lvl="2"/>
            <a:r>
              <a:rPr lang="en-US" dirty="0">
                <a:effectLst>
                  <a:outerShdw blurRad="50800" dist="38100" algn="tr" rotWithShape="0">
                    <a:prstClr val="black">
                      <a:alpha val="40000"/>
                    </a:prstClr>
                  </a:outerShdw>
                </a:effectLst>
              </a:rPr>
              <a:t>E.g. </a:t>
            </a:r>
            <a:r>
              <a:rPr lang="en-US" b="1" noProof="1">
                <a:solidFill>
                  <a:schemeClr val="tx2">
                    <a:lumMod val="75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LoginForm</a:t>
            </a:r>
            <a:r>
              <a:rPr lang="en-US" dirty="0">
                <a:effectLst>
                  <a:outerShdw blurRad="50800" dist="38100" algn="tr" rotWithShape="0">
                    <a:prstClr val="black">
                      <a:alpha val="40000"/>
                    </a:prstClr>
                  </a:outerShdw>
                </a:effectLst>
              </a:rPr>
              <a:t> subscribes to </a:t>
            </a:r>
            <a:r>
              <a:rPr lang="en-US" b="1" noProof="1">
                <a:solidFill>
                  <a:schemeClr val="tx2">
                    <a:lumMod val="75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LoginButton.Click</a:t>
            </a:r>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Delegates Constraints</a:t>
            </a:r>
            <a:endParaRPr lang="en-US" dirty="0"/>
          </a:p>
        </p:txBody>
      </p:sp>
    </p:spTree>
    <p:extLst>
      <p:ext uri="{BB962C8B-B14F-4D97-AF65-F5344CB8AC3E}">
        <p14:creationId xmlns:p14="http://schemas.microsoft.com/office/powerpoint/2010/main" val="2925245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chorCtr="0"/>
          <a:lstStyle/>
          <a:p>
            <a:pPr>
              <a:lnSpc>
                <a:spcPts val="4000"/>
              </a:lnSpc>
              <a:defRPr/>
            </a:pPr>
            <a:r>
              <a:rPr lang="en-US" dirty="0" smtClean="0"/>
              <a:t>Delegates Example</a:t>
            </a:r>
            <a:endParaRPr lang="bg-BG" sz="4000" dirty="0"/>
          </a:p>
        </p:txBody>
      </p:sp>
      <p:sp>
        <p:nvSpPr>
          <p:cNvPr id="5" name="Slide Number Placeholder 4"/>
          <p:cNvSpPr>
            <a:spLocks noGrp="1"/>
          </p:cNvSpPr>
          <p:nvPr>
            <p:ph type="sldNum" sz="quarter" idx="4"/>
          </p:nvPr>
        </p:nvSpPr>
        <p:spPr/>
        <p:txBody>
          <a:bodyPr/>
          <a:lstStyle/>
          <a:p>
            <a:fld id="{C014DD1E-5D91-48A3-AD6D-45FBA980D106}" type="slidenum">
              <a:rPr lang="en-US" smtClean="0"/>
              <a:pPr/>
              <a:t>17</a:t>
            </a:fld>
            <a:endParaRPr lang="en-US" dirty="0"/>
          </a:p>
        </p:txBody>
      </p:sp>
      <p:sp>
        <p:nvSpPr>
          <p:cNvPr id="11" name="Text Placeholder 5"/>
          <p:cNvSpPr txBox="1">
            <a:spLocks/>
          </p:cNvSpPr>
          <p:nvPr/>
        </p:nvSpPr>
        <p:spPr>
          <a:xfrm>
            <a:off x="608012" y="1151121"/>
            <a:ext cx="11266376" cy="5192942"/>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800" dirty="0" smtClean="0">
                <a:solidFill>
                  <a:schemeClr val="accent1">
                    <a:lumMod val="20000"/>
                    <a:lumOff val="80000"/>
                  </a:schemeClr>
                </a:solidFill>
              </a:rPr>
              <a:t>static void DoWork(WorkPerformedHandler del)</a:t>
            </a:r>
          </a:p>
          <a:p>
            <a:r>
              <a:rPr lang="en-US" sz="2800" dirty="0" smtClean="0">
                <a:solidFill>
                  <a:schemeClr val="accent1">
                    <a:lumMod val="20000"/>
                    <a:lumOff val="80000"/>
                  </a:schemeClr>
                </a:solidFill>
              </a:rPr>
              <a:t>{</a:t>
            </a:r>
          </a:p>
          <a:p>
            <a:r>
              <a:rPr lang="en-US" sz="2800" dirty="0" smtClean="0">
                <a:solidFill>
                  <a:schemeClr val="accent1">
                    <a:lumMod val="20000"/>
                    <a:lumOff val="80000"/>
                  </a:schemeClr>
                </a:solidFill>
              </a:rPr>
              <a:t>  del(5, WorkType.Golf);</a:t>
            </a:r>
          </a:p>
          <a:p>
            <a:r>
              <a:rPr lang="en-US" sz="2800" dirty="0" smtClean="0">
                <a:solidFill>
                  <a:schemeClr val="accent1">
                    <a:lumMod val="20000"/>
                    <a:lumOff val="80000"/>
                  </a:schemeClr>
                </a:solidFill>
              </a:rPr>
              <a:t>} </a:t>
            </a:r>
          </a:p>
          <a:p>
            <a:r>
              <a:rPr lang="en-US" sz="2800" dirty="0" smtClean="0">
                <a:solidFill>
                  <a:schemeClr val="accent1">
                    <a:lumMod val="20000"/>
                    <a:lumOff val="80000"/>
                  </a:schemeClr>
                </a:solidFill>
              </a:rPr>
              <a:t>static void WorkPerformed(int hours, WorkType workType)</a:t>
            </a:r>
          </a:p>
          <a:p>
            <a:r>
              <a:rPr lang="en-US" sz="2800" dirty="0" smtClean="0">
                <a:solidFill>
                  <a:schemeClr val="accent1">
                    <a:lumMod val="20000"/>
                    <a:lumOff val="80000"/>
                  </a:schemeClr>
                </a:solidFill>
              </a:rPr>
              <a:t>{</a:t>
            </a:r>
          </a:p>
          <a:p>
            <a:r>
              <a:rPr lang="en-US" sz="2800" dirty="0" smtClean="0">
                <a:solidFill>
                  <a:schemeClr val="accent1">
                    <a:lumMod val="20000"/>
                    <a:lumOff val="80000"/>
                  </a:schemeClr>
                </a:solidFill>
              </a:rPr>
              <a:t>  Console.WriteLine("WorkPerformed " + hours.ToString()  </a:t>
            </a:r>
          </a:p>
          <a:p>
            <a:r>
              <a:rPr lang="en-US" sz="2800" dirty="0" smtClean="0">
                <a:solidFill>
                  <a:schemeClr val="accent1">
                    <a:lumMod val="20000"/>
                    <a:lumOff val="80000"/>
                  </a:schemeClr>
                </a:solidFill>
              </a:rPr>
              <a:t>                             + " hours of " + workType);</a:t>
            </a:r>
          </a:p>
          <a:p>
            <a:r>
              <a:rPr lang="en-US" sz="2800" dirty="0" smtClean="0">
                <a:solidFill>
                  <a:schemeClr val="accent1">
                    <a:lumMod val="20000"/>
                    <a:lumOff val="80000"/>
                  </a:schemeClr>
                </a:solidFill>
              </a:rPr>
              <a:t>}</a:t>
            </a:r>
          </a:p>
          <a:p>
            <a:r>
              <a:rPr lang="en-US" sz="2800" dirty="0" smtClean="0">
                <a:solidFill>
                  <a:schemeClr val="accent1">
                    <a:lumMod val="20000"/>
                    <a:lumOff val="80000"/>
                  </a:schemeClr>
                </a:solidFill>
              </a:rPr>
              <a:t>//TODO: Implement same logic in next two methods</a:t>
            </a:r>
          </a:p>
          <a:p>
            <a:r>
              <a:rPr lang="en-US" dirty="0" smtClean="0"/>
              <a:t>static void WorkPerformedSecond(int hours, WorkType workType)</a:t>
            </a:r>
          </a:p>
          <a:p>
            <a:r>
              <a:rPr lang="en-US" dirty="0" smtClean="0"/>
              <a:t>static void WorkPerformedThird(int hours, WorkType workType)</a:t>
            </a:r>
            <a:endParaRPr lang="en-US" sz="2800" dirty="0">
              <a:solidFill>
                <a:schemeClr val="accent1">
                  <a:lumMod val="20000"/>
                  <a:lumOff val="80000"/>
                </a:schemeClr>
              </a:solidFill>
            </a:endParaRPr>
          </a:p>
        </p:txBody>
      </p:sp>
    </p:spTree>
    <p:extLst>
      <p:ext uri="{BB962C8B-B14F-4D97-AF65-F5344CB8AC3E}">
        <p14:creationId xmlns:p14="http://schemas.microsoft.com/office/powerpoint/2010/main" val="335253510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18</a:t>
            </a:fld>
            <a:endParaRPr lang="en-US" dirty="0"/>
          </a:p>
        </p:txBody>
      </p:sp>
      <p:sp>
        <p:nvSpPr>
          <p:cNvPr id="3" name="Content Placeholder 2"/>
          <p:cNvSpPr>
            <a:spLocks noGrp="1"/>
          </p:cNvSpPr>
          <p:nvPr>
            <p:ph idx="1"/>
          </p:nvPr>
        </p:nvSpPr>
        <p:spPr/>
        <p:txBody>
          <a:bodyPr/>
          <a:lstStyle/>
          <a:p>
            <a:r>
              <a:rPr lang="en-US" dirty="0">
                <a:effectLst>
                  <a:outerShdw blurRad="50800" dist="38100" algn="tr" rotWithShape="0">
                    <a:prstClr val="black">
                      <a:alpha val="40000"/>
                    </a:prstClr>
                  </a:outerShdw>
                </a:effectLst>
              </a:rPr>
              <a:t>In component-oriented programming components publish </a:t>
            </a:r>
            <a:r>
              <a:rPr lang="en-US" dirty="0">
                <a:solidFill>
                  <a:schemeClr val="tx2">
                    <a:lumMod val="75000"/>
                  </a:schemeClr>
                </a:solidFill>
                <a:effectLst>
                  <a:outerShdw blurRad="50800" dist="38100" algn="tr" rotWithShape="0">
                    <a:prstClr val="black">
                      <a:alpha val="40000"/>
                    </a:prstClr>
                  </a:outerShdw>
                </a:effectLst>
              </a:rPr>
              <a:t>events </a:t>
            </a:r>
            <a:r>
              <a:rPr lang="en-US" dirty="0">
                <a:effectLst>
                  <a:outerShdw blurRad="50800" dist="38100" algn="tr" rotWithShape="0">
                    <a:prstClr val="black">
                      <a:alpha val="40000"/>
                    </a:prstClr>
                  </a:outerShdw>
                </a:effectLst>
              </a:rPr>
              <a:t>to other components</a:t>
            </a:r>
          </a:p>
          <a:p>
            <a:pPr lvl="1"/>
            <a:r>
              <a:rPr lang="en-US" dirty="0">
                <a:effectLst>
                  <a:outerShdw blurRad="50800" dist="38100" algn="tr" rotWithShape="0">
                    <a:prstClr val="black">
                      <a:alpha val="40000"/>
                    </a:prstClr>
                  </a:outerShdw>
                </a:effectLst>
              </a:rPr>
              <a:t>Events notify that something has happened</a:t>
            </a:r>
          </a:p>
          <a:p>
            <a:r>
              <a:rPr lang="en-US" dirty="0" smtClean="0">
                <a:effectLst>
                  <a:outerShdw blurRad="50800" dist="38100" algn="tr" rotWithShape="0">
                    <a:prstClr val="black">
                      <a:alpha val="40000"/>
                    </a:prstClr>
                  </a:outerShdw>
                </a:effectLst>
              </a:rPr>
              <a:t>The </a:t>
            </a:r>
            <a:r>
              <a:rPr lang="en-US" dirty="0">
                <a:effectLst>
                  <a:outerShdw blurRad="50800" dist="38100" algn="tr" rotWithShape="0">
                    <a:prstClr val="black">
                      <a:alpha val="40000"/>
                    </a:prstClr>
                  </a:outerShdw>
                </a:effectLst>
              </a:rPr>
              <a:t>object which causes an event is called </a:t>
            </a:r>
            <a:r>
              <a:rPr lang="en-US" dirty="0">
                <a:solidFill>
                  <a:schemeClr val="tx2">
                    <a:lumMod val="75000"/>
                  </a:schemeClr>
                </a:solidFill>
                <a:effectLst>
                  <a:outerShdw blurRad="38100" dist="38100" dir="2700000" algn="tl">
                    <a:srgbClr val="000000"/>
                  </a:outerShdw>
                </a:effectLst>
              </a:rPr>
              <a:t>event</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sender</a:t>
            </a:r>
            <a:endParaRPr lang="bg-BG" dirty="0">
              <a:solidFill>
                <a:schemeClr val="tx2">
                  <a:lumMod val="75000"/>
                </a:schemeClr>
              </a:solidFill>
              <a:effectLst>
                <a:outerShdw blurRad="38100" dist="38100" dir="2700000" algn="tl">
                  <a:srgbClr val="000000"/>
                </a:outerShdw>
              </a:effectLst>
            </a:endParaRPr>
          </a:p>
          <a:p>
            <a:r>
              <a:rPr lang="en-US" dirty="0">
                <a:effectLst>
                  <a:outerShdw blurRad="50800" dist="38100" algn="tr" rotWithShape="0">
                    <a:prstClr val="black">
                      <a:alpha val="40000"/>
                    </a:prstClr>
                  </a:outerShdw>
                </a:effectLst>
              </a:rPr>
              <a:t>The object which receives an event is called </a:t>
            </a:r>
            <a:r>
              <a:rPr lang="en-US" dirty="0">
                <a:solidFill>
                  <a:schemeClr val="tx2">
                    <a:lumMod val="75000"/>
                  </a:schemeClr>
                </a:solidFill>
                <a:effectLst>
                  <a:outerShdw blurRad="38100" dist="38100" dir="2700000" algn="tl">
                    <a:srgbClr val="000000"/>
                  </a:outerShdw>
                </a:effectLst>
              </a:rPr>
              <a:t>event</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receiver</a:t>
            </a:r>
            <a:endParaRPr lang="bg-BG" dirty="0">
              <a:solidFill>
                <a:schemeClr val="tx2">
                  <a:lumMod val="75000"/>
                </a:schemeClr>
              </a:solidFill>
              <a:effectLst>
                <a:outerShdw blurRad="38100" dist="38100" dir="2700000" algn="tl">
                  <a:srgbClr val="000000"/>
                </a:outerShdw>
              </a:effectLst>
            </a:endParaRPr>
          </a:p>
          <a:p>
            <a:r>
              <a:rPr lang="en-US" dirty="0">
                <a:effectLst>
                  <a:outerShdw blurRad="50800" dist="38100" algn="tr" rotWithShape="0">
                    <a:prstClr val="black">
                      <a:alpha val="40000"/>
                    </a:prstClr>
                  </a:outerShdw>
                </a:effectLst>
              </a:rPr>
              <a:t>In order to receive an event, the event receivers should first "</a:t>
            </a:r>
            <a:r>
              <a:rPr lang="en-US" dirty="0">
                <a:solidFill>
                  <a:schemeClr val="tx2">
                    <a:lumMod val="75000"/>
                  </a:schemeClr>
                </a:solidFill>
                <a:effectLst>
                  <a:outerShdw blurRad="38100" dist="38100" dir="2700000" algn="tl">
                    <a:srgbClr val="000000"/>
                  </a:outerShdw>
                </a:effectLst>
              </a:rPr>
              <a:t>subscribe</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to</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the</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event</a:t>
            </a:r>
            <a:r>
              <a:rPr lang="en-US" dirty="0">
                <a:effectLst>
                  <a:outerShdw blurRad="50800" dist="38100" algn="tr" rotWithShape="0">
                    <a:prstClr val="black">
                      <a:alpha val="40000"/>
                    </a:prstClr>
                  </a:outerShdw>
                </a:effectLst>
              </a:rPr>
              <a:t>"</a:t>
            </a:r>
            <a:endParaRPr lang="bg-BG" dirty="0">
              <a:effectLst>
                <a:outerShdw blurRad="50800" dist="38100" algn="tr" rotWithShape="0">
                  <a:prstClr val="black">
                    <a:alpha val="40000"/>
                  </a:prstClr>
                </a:outerShdw>
              </a:effectLst>
            </a:endParaRP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Events</a:t>
            </a:r>
            <a:endParaRPr lang="en-US" dirty="0"/>
          </a:p>
        </p:txBody>
      </p:sp>
    </p:spTree>
    <p:extLst>
      <p:ext uri="{BB962C8B-B14F-4D97-AF65-F5344CB8AC3E}">
        <p14:creationId xmlns:p14="http://schemas.microsoft.com/office/powerpoint/2010/main" val="26433989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19</a:t>
            </a:fld>
            <a:endParaRPr lang="en-US" dirty="0"/>
          </a:p>
        </p:txBody>
      </p:sp>
      <p:sp>
        <p:nvSpPr>
          <p:cNvPr id="8" name="Content Placeholder 7"/>
          <p:cNvSpPr>
            <a:spLocks noGrp="1"/>
          </p:cNvSpPr>
          <p:nvPr>
            <p:ph idx="1"/>
          </p:nvPr>
        </p:nvSpPr>
        <p:spPr/>
        <p:txBody>
          <a:bodyPr>
            <a:normAutofit/>
          </a:bodyPr>
          <a:lstStyle/>
          <a:p>
            <a:r>
              <a:rPr lang="en-US" sz="3600" dirty="0">
                <a:effectLst>
                  <a:outerShdw blurRad="50800" dist="38100" algn="tr" rotWithShape="0">
                    <a:prstClr val="black">
                      <a:alpha val="40000"/>
                    </a:prstClr>
                  </a:outerShdw>
                </a:effectLst>
              </a:rPr>
              <a:t>Events in C#</a:t>
            </a:r>
            <a:r>
              <a:rPr lang="bg-BG" sz="3600" dirty="0">
                <a:effectLst>
                  <a:outerShdw blurRad="50800" dist="38100" algn="tr" rotWithShape="0">
                    <a:prstClr val="black">
                      <a:alpha val="40000"/>
                    </a:prstClr>
                  </a:outerShdw>
                </a:effectLst>
              </a:rPr>
              <a:t> </a:t>
            </a:r>
            <a:r>
              <a:rPr lang="en-US" sz="3600" dirty="0">
                <a:effectLst>
                  <a:outerShdw blurRad="50800" dist="38100" algn="tr" rotWithShape="0">
                    <a:prstClr val="black">
                      <a:alpha val="40000"/>
                    </a:prstClr>
                  </a:outerShdw>
                </a:effectLst>
              </a:rPr>
              <a:t>are special </a:t>
            </a:r>
            <a:r>
              <a:rPr lang="en-US" sz="3600" b="1" dirty="0">
                <a:solidFill>
                  <a:schemeClr val="tx2">
                    <a:lumMod val="75000"/>
                  </a:schemeClr>
                </a:solidFill>
                <a:effectLst>
                  <a:outerShdw blurRad="50800" dist="38100" algn="tr" rotWithShape="0">
                    <a:prstClr val="black">
                      <a:alpha val="40000"/>
                    </a:prstClr>
                  </a:outerShdw>
                </a:effectLst>
              </a:rPr>
              <a:t>delegate</a:t>
            </a:r>
            <a:r>
              <a:rPr lang="en-US" sz="3600" dirty="0">
                <a:effectLst>
                  <a:outerShdw blurRad="50800" dist="38100" algn="tr" rotWithShape="0">
                    <a:prstClr val="black">
                      <a:alpha val="40000"/>
                    </a:prstClr>
                  </a:outerShdw>
                </a:effectLst>
              </a:rPr>
              <a:t> instances declared by the keyword</a:t>
            </a:r>
            <a:r>
              <a:rPr lang="bg-BG" sz="3600" dirty="0">
                <a:effectLst>
                  <a:outerShdw blurRad="50800" dist="38100" algn="tr" rotWithShape="0">
                    <a:prstClr val="black">
                      <a:alpha val="40000"/>
                    </a:prstClr>
                  </a:outerShdw>
                </a:effectLst>
              </a:rPr>
              <a:t> </a:t>
            </a:r>
            <a:r>
              <a:rPr lang="en-US" sz="3600" b="1" dirty="0" smtClean="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rPr>
              <a:t>event</a:t>
            </a:r>
          </a:p>
          <a:p>
            <a:endParaRPr lang="en-US" sz="3600"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a:p>
            <a:endParaRPr lang="en-US" sz="3600" b="1" dirty="0" smtClean="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a:p>
            <a:endParaRPr lang="en-US" sz="3600"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a:p>
            <a:r>
              <a:rPr lang="en-US" sz="3600" dirty="0">
                <a:effectLst>
                  <a:outerShdw blurRad="50800" dist="38100" algn="tr" rotWithShape="0">
                    <a:prstClr val="black">
                      <a:alpha val="40000"/>
                    </a:prstClr>
                  </a:outerShdw>
                </a:effectLst>
              </a:rPr>
              <a:t>+= </a:t>
            </a:r>
            <a:r>
              <a:rPr lang="en-US" sz="3600" dirty="0" smtClean="0">
                <a:effectLst>
                  <a:outerShdw blurRad="50800" dist="38100" algn="tr" rotWithShape="0">
                    <a:prstClr val="black">
                      <a:alpha val="40000"/>
                    </a:prstClr>
                  </a:outerShdw>
                </a:effectLst>
              </a:rPr>
              <a:t> </a:t>
            </a:r>
            <a:r>
              <a:rPr lang="en-US" sz="3600" dirty="0">
                <a:effectLst>
                  <a:outerShdw blurRad="50800" dist="38100" algn="tr" rotWithShape="0">
                    <a:prstClr val="black">
                      <a:alpha val="40000"/>
                    </a:prstClr>
                  </a:outerShdw>
                </a:effectLst>
              </a:rPr>
              <a:t>subscribes</a:t>
            </a:r>
            <a:r>
              <a:rPr lang="en-US" sz="3600" dirty="0">
                <a:effectLst>
                  <a:outerShdw blurRad="50800" dist="38100" algn="tr" rotWithShape="0">
                    <a:prstClr val="black">
                      <a:alpha val="40000"/>
                    </a:prstClr>
                  </a:outerShdw>
                </a:effectLst>
              </a:rPr>
              <a:t> for an event</a:t>
            </a:r>
            <a:endParaRPr lang="en-US" sz="3600" dirty="0">
              <a:effectLst>
                <a:outerShdw blurRad="50800" dist="38100" algn="tr" rotWithShape="0">
                  <a:prstClr val="black">
                    <a:alpha val="40000"/>
                  </a:prstClr>
                </a:outerShdw>
              </a:effectLst>
            </a:endParaRPr>
          </a:p>
          <a:p>
            <a:r>
              <a:rPr lang="en-US" sz="3600" dirty="0" smtClean="0">
                <a:effectLst>
                  <a:outerShdw blurRad="50800" dist="38100" algn="tr" rotWithShape="0">
                    <a:prstClr val="black">
                      <a:alpha val="40000"/>
                    </a:prstClr>
                  </a:outerShdw>
                </a:effectLst>
              </a:rPr>
              <a:t>-= </a:t>
            </a:r>
            <a:r>
              <a:rPr lang="bg-BG" sz="3600" dirty="0" smtClean="0">
                <a:effectLst>
                  <a:outerShdw blurRad="50800" dist="38100" algn="tr" rotWithShape="0">
                    <a:prstClr val="black">
                      <a:alpha val="40000"/>
                    </a:prstClr>
                  </a:outerShdw>
                </a:effectLst>
              </a:rPr>
              <a:t> </a:t>
            </a:r>
            <a:r>
              <a:rPr lang="en-US" sz="3600" dirty="0" smtClean="0">
                <a:effectLst>
                  <a:outerShdw blurRad="50800" dist="38100" algn="tr" rotWithShape="0">
                    <a:prstClr val="black">
                      <a:alpha val="40000"/>
                    </a:prstClr>
                  </a:outerShdw>
                </a:effectLst>
              </a:rPr>
              <a:t>unsubscribes </a:t>
            </a:r>
            <a:r>
              <a:rPr lang="en-US" sz="3600" dirty="0">
                <a:effectLst>
                  <a:outerShdw blurRad="50800" dist="38100" algn="tr" rotWithShape="0">
                    <a:prstClr val="black">
                      <a:alpha val="40000"/>
                    </a:prstClr>
                  </a:outerShdw>
                </a:effectLst>
              </a:rPr>
              <a:t>for an event</a:t>
            </a:r>
            <a:r>
              <a:rPr lang="bg-BG" sz="3600" dirty="0">
                <a:effectLst>
                  <a:outerShdw blurRad="50800" dist="38100" algn="tr" rotWithShape="0">
                    <a:prstClr val="black">
                      <a:alpha val="40000"/>
                    </a:prstClr>
                  </a:outerShdw>
                </a:effectLst>
              </a:rPr>
              <a:t> </a:t>
            </a:r>
            <a:endParaRPr lang="en-US" sz="3600" dirty="0">
              <a:effectLst>
                <a:outerShdw blurRad="50800" dist="38100" algn="tr" rotWithShape="0">
                  <a:prstClr val="black">
                    <a:alpha val="40000"/>
                  </a:prstClr>
                </a:outerShdw>
              </a:effectLst>
            </a:endParaRPr>
          </a:p>
          <a:p>
            <a:endParaRPr lang="en-US" sz="3600"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a:p>
            <a:endParaRPr lang="en-US" dirty="0"/>
          </a:p>
        </p:txBody>
      </p:sp>
      <p:sp>
        <p:nvSpPr>
          <p:cNvPr id="2" name="Title 1"/>
          <p:cNvSpPr>
            <a:spLocks noGrp="1"/>
          </p:cNvSpPr>
          <p:nvPr>
            <p:ph type="title"/>
          </p:nvPr>
        </p:nvSpPr>
        <p:spPr/>
        <p:txBody>
          <a:bodyPr/>
          <a:lstStyle/>
          <a:p>
            <a:r>
              <a:rPr lang="en-US" dirty="0"/>
              <a:t>Defining an Event </a:t>
            </a:r>
            <a:endParaRPr lang="en-US" dirty="0"/>
          </a:p>
        </p:txBody>
      </p:sp>
      <p:sp>
        <p:nvSpPr>
          <p:cNvPr id="5" name="Rectangle 5"/>
          <p:cNvSpPr>
            <a:spLocks noChangeArrowheads="1"/>
          </p:cNvSpPr>
          <p:nvPr/>
        </p:nvSpPr>
        <p:spPr bwMode="auto">
          <a:xfrm>
            <a:off x="588915" y="2743200"/>
            <a:ext cx="11010996"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EventHandler WorkCompleted;</a:t>
            </a:r>
            <a:endPar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6" name="Rectangle 5"/>
          <p:cNvSpPr/>
          <p:nvPr/>
        </p:nvSpPr>
        <p:spPr>
          <a:xfrm>
            <a:off x="1446212" y="2209800"/>
            <a:ext cx="8947234" cy="707886"/>
          </a:xfrm>
          <a:prstGeom prst="rect">
            <a:avLst/>
          </a:prstGeom>
        </p:spPr>
        <p:txBody>
          <a:bodyPr wrap="square">
            <a:spAutoFit/>
          </a:bodyPr>
          <a:lstStyle/>
          <a:p>
            <a:pPr algn="ctr"/>
            <a:endParaRPr lang="en-US" sz="4000"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p:txBody>
      </p:sp>
      <p:sp>
        <p:nvSpPr>
          <p:cNvPr id="9" name="Rectangle 5"/>
          <p:cNvSpPr>
            <a:spLocks noChangeArrowheads="1"/>
          </p:cNvSpPr>
          <p:nvPr/>
        </p:nvSpPr>
        <p:spPr bwMode="auto">
          <a:xfrm>
            <a:off x="588914" y="3643911"/>
            <a:ext cx="11010997"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WorkPerformedHandler</a:t>
            </a:r>
            <a:r>
              <a:rPr lang="bg-BG"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WorkCompleted</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226781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a:t>
            </a:fld>
            <a:endParaRPr lang="en-US" dirty="0"/>
          </a:p>
        </p:txBody>
      </p:sp>
      <p:sp>
        <p:nvSpPr>
          <p:cNvPr id="423939" name="Rectangle 3"/>
          <p:cNvSpPr>
            <a:spLocks noGrp="1" noChangeArrowheads="1"/>
          </p:cNvSpPr>
          <p:nvPr>
            <p:ph idx="1"/>
          </p:nvPr>
        </p:nvSpPr>
        <p:spPr/>
        <p:txBody>
          <a:bodyPr/>
          <a:lstStyle/>
          <a:p>
            <a:pPr marL="442913" indent="-442913">
              <a:lnSpc>
                <a:spcPct val="100000"/>
              </a:lnSpc>
              <a:spcBef>
                <a:spcPts val="500"/>
              </a:spcBef>
              <a:buFontTx/>
              <a:buAutoNum type="arabicPeriod"/>
            </a:pPr>
            <a:r>
              <a:rPr lang="en-US" dirty="0" smtClean="0"/>
              <a:t>Delegates</a:t>
            </a:r>
            <a:endParaRPr lang="en-US" dirty="0" smtClean="0"/>
          </a:p>
          <a:p>
            <a:pPr marL="442913" indent="-442913">
              <a:lnSpc>
                <a:spcPct val="100000"/>
              </a:lnSpc>
              <a:spcBef>
                <a:spcPts val="500"/>
              </a:spcBef>
              <a:buFontTx/>
              <a:buAutoNum type="arabicPeriod"/>
            </a:pPr>
            <a:r>
              <a:rPr lang="en-US" dirty="0" smtClean="0"/>
              <a:t>Events</a:t>
            </a:r>
            <a:endParaRPr lang="en-US" dirty="0"/>
          </a:p>
          <a:p>
            <a:pPr marL="761946" lvl="1" indent="-457200">
              <a:lnSpc>
                <a:spcPct val="100000"/>
              </a:lnSpc>
              <a:spcBef>
                <a:spcPts val="500"/>
              </a:spcBef>
            </a:pPr>
            <a:r>
              <a:rPr lang="en-US" dirty="0"/>
              <a:t>Events vs Delegates</a:t>
            </a:r>
          </a:p>
          <a:p>
            <a:pPr marL="761946" lvl="1" indent="-457200">
              <a:lnSpc>
                <a:spcPct val="100000"/>
              </a:lnSpc>
              <a:spcBef>
                <a:spcPts val="500"/>
              </a:spcBef>
            </a:pPr>
            <a:r>
              <a:rPr lang="en-US" dirty="0" err="1"/>
              <a:t>EventHandlers</a:t>
            </a:r>
            <a:endParaRPr lang="en-US" dirty="0"/>
          </a:p>
          <a:p>
            <a:pPr marL="761946" lvl="1" indent="-457200">
              <a:lnSpc>
                <a:spcPct val="100000"/>
              </a:lnSpc>
              <a:spcBef>
                <a:spcPts val="500"/>
              </a:spcBef>
            </a:pPr>
            <a:r>
              <a:rPr lang="en-US" dirty="0"/>
              <a:t>Custom </a:t>
            </a:r>
            <a:r>
              <a:rPr lang="en-US" dirty="0" smtClean="0"/>
              <a:t>Events</a:t>
            </a:r>
            <a:endParaRPr lang="en-US" dirty="0"/>
          </a:p>
          <a:p>
            <a:pPr marL="514350" indent="-514350">
              <a:lnSpc>
                <a:spcPct val="100000"/>
              </a:lnSpc>
              <a:spcBef>
                <a:spcPts val="500"/>
              </a:spcBef>
              <a:buFont typeface="+mj-lt"/>
              <a:buAutoNum type="arabicPeriod"/>
            </a:pPr>
            <a:r>
              <a:rPr lang="en-US" dirty="0" smtClean="0"/>
              <a:t>Observer Pattern</a:t>
            </a:r>
            <a:endParaRPr lang="en-US" dirty="0" smtClean="0"/>
          </a:p>
        </p:txBody>
      </p:sp>
      <p:sp>
        <p:nvSpPr>
          <p:cNvPr id="423938" name="Rectangle 2"/>
          <p:cNvSpPr>
            <a:spLocks noGrp="1" noChangeArrowheads="1"/>
          </p:cNvSpPr>
          <p:nvPr>
            <p:ph type="title"/>
          </p:nvPr>
        </p:nvSpPr>
        <p:spPr/>
        <p:txBody>
          <a:bodyPr/>
          <a:lstStyle/>
          <a:p>
            <a:r>
              <a:rPr lang="en-US" dirty="0"/>
              <a:t>Table of Contents</a:t>
            </a:r>
            <a:endParaRPr lang="bg-BG" dirty="0"/>
          </a:p>
        </p:txBody>
      </p:sp>
      <p:pic>
        <p:nvPicPr>
          <p:cNvPr id="8" name="Picture 7"/>
          <p:cNvPicPr>
            <a:picLocks noChangeAspect="1"/>
          </p:cNvPicPr>
          <p:nvPr/>
        </p:nvPicPr>
        <p:blipFill>
          <a:blip r:embed="rId3" cstate="print"/>
          <a:stretch>
            <a:fillRect/>
          </a:stretch>
        </p:blipFill>
        <p:spPr>
          <a:xfrm>
            <a:off x="7542212" y="1104966"/>
            <a:ext cx="3988927" cy="5143434"/>
          </a:xfrm>
          <a:prstGeom prst="rect">
            <a:avLst/>
          </a:prstGeom>
        </p:spPr>
      </p:pic>
    </p:spTree>
    <p:extLst>
      <p:ext uri="{BB962C8B-B14F-4D97-AF65-F5344CB8AC3E}">
        <p14:creationId xmlns:p14="http://schemas.microsoft.com/office/powerpoint/2010/main" val="152154239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20</a:t>
            </a:fld>
            <a:endParaRPr lang="en-US" dirty="0"/>
          </a:p>
        </p:txBody>
      </p:sp>
      <p:sp>
        <p:nvSpPr>
          <p:cNvPr id="8" name="Content Placeholder 7"/>
          <p:cNvSpPr>
            <a:spLocks noGrp="1"/>
          </p:cNvSpPr>
          <p:nvPr>
            <p:ph idx="1"/>
          </p:nvPr>
        </p:nvSpPr>
        <p:spPr/>
        <p:txBody>
          <a:bodyPr>
            <a:normAutofit/>
          </a:bodyPr>
          <a:lstStyle/>
          <a:p>
            <a:r>
              <a:rPr lang="en-US" sz="3600" dirty="0">
                <a:effectLst>
                  <a:outerShdw blurRad="50800" dist="38100" algn="tr" rotWithShape="0">
                    <a:prstClr val="black">
                      <a:alpha val="40000"/>
                    </a:prstClr>
                  </a:outerShdw>
                </a:effectLst>
              </a:rPr>
              <a:t>Events are raised by calling the event like a method: </a:t>
            </a:r>
            <a:endParaRPr lang="en-US" sz="3600"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a:p>
            <a:endParaRPr lang="en-US" sz="3600" b="1" dirty="0" smtClean="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a:p>
            <a:endParaRPr lang="en-US" sz="3600"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a:p>
            <a:r>
              <a:rPr lang="en-US" sz="3600" dirty="0" smtClean="0">
                <a:effectLst>
                  <a:outerShdw blurRad="50800" dist="38100" algn="tr" rotWithShape="0">
                    <a:prstClr val="black">
                      <a:alpha val="40000"/>
                    </a:prstClr>
                  </a:outerShdw>
                </a:effectLst>
              </a:rPr>
              <a:t>Or access </a:t>
            </a:r>
            <a:r>
              <a:rPr lang="en-US" sz="3600" dirty="0">
                <a:effectLst>
                  <a:outerShdw blurRad="50800" dist="38100" algn="tr" rotWithShape="0">
                    <a:prstClr val="black">
                      <a:alpha val="40000"/>
                    </a:prstClr>
                  </a:outerShdw>
                </a:effectLst>
              </a:rPr>
              <a:t>the event’s delegate and invoke it directly: </a:t>
            </a:r>
          </a:p>
          <a:p>
            <a:endParaRPr lang="en-US" dirty="0"/>
          </a:p>
        </p:txBody>
      </p:sp>
      <p:sp>
        <p:nvSpPr>
          <p:cNvPr id="2" name="Title 1"/>
          <p:cNvSpPr>
            <a:spLocks noGrp="1"/>
          </p:cNvSpPr>
          <p:nvPr>
            <p:ph type="title"/>
          </p:nvPr>
        </p:nvSpPr>
        <p:spPr/>
        <p:txBody>
          <a:bodyPr/>
          <a:lstStyle/>
          <a:p>
            <a:r>
              <a:rPr lang="en-US" dirty="0" smtClean="0"/>
              <a:t>Raising </a:t>
            </a:r>
            <a:r>
              <a:rPr lang="en-US" dirty="0"/>
              <a:t>an Event </a:t>
            </a:r>
            <a:endParaRPr lang="en-US" dirty="0"/>
          </a:p>
        </p:txBody>
      </p:sp>
      <p:sp>
        <p:nvSpPr>
          <p:cNvPr id="6" name="Rectangle 5"/>
          <p:cNvSpPr/>
          <p:nvPr/>
        </p:nvSpPr>
        <p:spPr>
          <a:xfrm>
            <a:off x="1446212" y="2209800"/>
            <a:ext cx="8947234" cy="707886"/>
          </a:xfrm>
          <a:prstGeom prst="rect">
            <a:avLst/>
          </a:prstGeom>
        </p:spPr>
        <p:txBody>
          <a:bodyPr wrap="square">
            <a:spAutoFit/>
          </a:bodyPr>
          <a:lstStyle/>
          <a:p>
            <a:pPr algn="ctr"/>
            <a:endParaRPr lang="en-US" sz="4000"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p:txBody>
      </p:sp>
      <p:sp>
        <p:nvSpPr>
          <p:cNvPr id="9" name="Rectangle 5"/>
          <p:cNvSpPr>
            <a:spLocks noChangeArrowheads="1"/>
          </p:cNvSpPr>
          <p:nvPr/>
        </p:nvSpPr>
        <p:spPr bwMode="auto">
          <a:xfrm>
            <a:off x="555415" y="2044253"/>
            <a:ext cx="11010997" cy="107721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if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(WorkPerformed != null</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WorkPerformed(8</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WorkType.GenerateReports</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0" name="Rectangle 5"/>
          <p:cNvSpPr>
            <a:spLocks noChangeArrowheads="1"/>
          </p:cNvSpPr>
          <p:nvPr/>
        </p:nvSpPr>
        <p:spPr bwMode="auto">
          <a:xfrm>
            <a:off x="587325" y="4191000"/>
            <a:ext cx="11010997" cy="206210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WorkPerformedHandler del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WorkPerformed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as WorkPerformedHandler</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if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(del !=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null</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del(8</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WorkType.GenerateReports</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bg-BG"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34570763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21</a:t>
            </a:fld>
            <a:endParaRPr lang="en-US" dirty="0"/>
          </a:p>
        </p:txBody>
      </p:sp>
      <p:sp>
        <p:nvSpPr>
          <p:cNvPr id="7" name="Content Placeholder 6"/>
          <p:cNvSpPr>
            <a:spLocks noGrp="1"/>
          </p:cNvSpPr>
          <p:nvPr>
            <p:ph idx="1"/>
          </p:nvPr>
        </p:nvSpPr>
        <p:spPr/>
        <p:txBody>
          <a:bodyPr/>
          <a:lstStyle/>
          <a:p>
            <a:pPr>
              <a:spcBef>
                <a:spcPts val="1200"/>
              </a:spcBef>
            </a:pPr>
            <a:endParaRPr lang="bg-BG" sz="3200" dirty="0" smtClean="0">
              <a:solidFill>
                <a:schemeClr val="tx2">
                  <a:lumMod val="75000"/>
                </a:schemeClr>
              </a:solidFill>
              <a:effectLst>
                <a:outerShdw blurRad="50800" dist="38100" algn="tr" rotWithShape="0">
                  <a:prstClr val="black">
                    <a:alpha val="40000"/>
                  </a:prstClr>
                </a:outerShdw>
              </a:effectLst>
            </a:endParaRPr>
          </a:p>
          <a:p>
            <a:pPr>
              <a:spcBef>
                <a:spcPts val="1200"/>
              </a:spcBef>
            </a:pPr>
            <a:endParaRPr lang="bg-BG" sz="3200" dirty="0">
              <a:solidFill>
                <a:schemeClr val="tx2">
                  <a:lumMod val="75000"/>
                </a:schemeClr>
              </a:solidFill>
              <a:effectLst>
                <a:outerShdw blurRad="50800" dist="38100" algn="tr" rotWithShape="0">
                  <a:prstClr val="black">
                    <a:alpha val="40000"/>
                  </a:prstClr>
                </a:outerShdw>
              </a:effectLst>
            </a:endParaRPr>
          </a:p>
          <a:p>
            <a:pPr>
              <a:spcBef>
                <a:spcPts val="1200"/>
              </a:spcBef>
            </a:pPr>
            <a:endParaRPr lang="bg-BG" sz="3200" dirty="0" smtClean="0">
              <a:solidFill>
                <a:schemeClr val="tx2">
                  <a:lumMod val="75000"/>
                </a:schemeClr>
              </a:solidFill>
              <a:effectLst>
                <a:outerShdw blurRad="50800" dist="38100" algn="tr" rotWithShape="0">
                  <a:prstClr val="black">
                    <a:alpha val="40000"/>
                  </a:prstClr>
                </a:outerShdw>
              </a:effectLst>
            </a:endParaRPr>
          </a:p>
          <a:p>
            <a:pPr>
              <a:spcBef>
                <a:spcPts val="1200"/>
              </a:spcBef>
            </a:pPr>
            <a:endParaRPr lang="bg-BG" sz="3200" dirty="0">
              <a:solidFill>
                <a:schemeClr val="tx2">
                  <a:lumMod val="75000"/>
                </a:schemeClr>
              </a:solidFill>
              <a:effectLst>
                <a:outerShdw blurRad="50800" dist="38100" algn="tr" rotWithShape="0">
                  <a:prstClr val="black">
                    <a:alpha val="40000"/>
                  </a:prstClr>
                </a:outerShdw>
              </a:effectLst>
            </a:endParaRPr>
          </a:p>
          <a:p>
            <a:pPr>
              <a:spcBef>
                <a:spcPts val="1200"/>
              </a:spcBef>
            </a:pPr>
            <a:r>
              <a:rPr lang="en-US" sz="3200" dirty="0" smtClean="0">
                <a:solidFill>
                  <a:schemeClr val="tx2">
                    <a:lumMod val="75000"/>
                  </a:schemeClr>
                </a:solidFill>
                <a:effectLst>
                  <a:outerShdw blurRad="50800" dist="38100" algn="tr" rotWithShape="0">
                    <a:prstClr val="black">
                      <a:alpha val="40000"/>
                    </a:prstClr>
                  </a:outerShdw>
                </a:effectLst>
              </a:rPr>
              <a:t>Events </a:t>
            </a:r>
            <a:r>
              <a:rPr lang="en-US" sz="3200" dirty="0">
                <a:solidFill>
                  <a:schemeClr val="tx2">
                    <a:lumMod val="75000"/>
                  </a:schemeClr>
                </a:solidFill>
                <a:effectLst>
                  <a:outerShdw blurRad="50800" dist="38100" algn="tr" rotWithShape="0">
                    <a:prstClr val="black">
                      <a:alpha val="40000"/>
                    </a:prstClr>
                  </a:outerShdw>
                </a:effectLst>
              </a:rPr>
              <a:t>can be </a:t>
            </a:r>
            <a:r>
              <a:rPr lang="en-US" sz="3200" dirty="0">
                <a:effectLst>
                  <a:outerShdw blurRad="50800" dist="38100" algn="tr" rotWithShape="0">
                    <a:prstClr val="black">
                      <a:alpha val="40000"/>
                    </a:prstClr>
                  </a:outerShdw>
                </a:effectLst>
              </a:rPr>
              <a:t>members of an interface - </a:t>
            </a:r>
            <a:r>
              <a:rPr lang="en-US" sz="3200" dirty="0">
                <a:solidFill>
                  <a:schemeClr val="tx2">
                    <a:lumMod val="75000"/>
                  </a:schemeClr>
                </a:solidFill>
                <a:effectLst>
                  <a:outerShdw blurRad="50800" dist="38100" algn="tr" rotWithShape="0">
                    <a:prstClr val="black">
                      <a:alpha val="40000"/>
                    </a:prstClr>
                  </a:outerShdw>
                </a:effectLst>
              </a:rPr>
              <a:t>Delegates cannot</a:t>
            </a:r>
            <a:endParaRPr lang="bg-BG" sz="3200" dirty="0">
              <a:solidFill>
                <a:schemeClr val="tx2">
                  <a:lumMod val="75000"/>
                </a:schemeClr>
              </a:solidFill>
              <a:effectLst>
                <a:outerShdw blurRad="50800" dist="38100" algn="tr" rotWithShape="0">
                  <a:prstClr val="black">
                    <a:alpha val="40000"/>
                  </a:prstClr>
                </a:outerShdw>
              </a:effectLst>
            </a:endParaRPr>
          </a:p>
          <a:p>
            <a:pPr>
              <a:spcBef>
                <a:spcPts val="1200"/>
              </a:spcBef>
            </a:pPr>
            <a:r>
              <a:rPr lang="en-US" sz="3200" dirty="0">
                <a:effectLst>
                  <a:outerShdw blurRad="50800" dist="38100" algn="tr" rotWithShape="0">
                    <a:prstClr val="black">
                      <a:alpha val="40000"/>
                    </a:prstClr>
                  </a:outerShdw>
                </a:effectLst>
              </a:rPr>
              <a:t>An </a:t>
            </a:r>
            <a:r>
              <a:rPr lang="en-US" sz="3200" dirty="0">
                <a:solidFill>
                  <a:schemeClr val="tx2">
                    <a:lumMod val="75000"/>
                  </a:schemeClr>
                </a:solidFill>
                <a:effectLst>
                  <a:outerShdw blurRad="50800" dist="38100" algn="tr" rotWithShape="0">
                    <a:prstClr val="black">
                      <a:alpha val="40000"/>
                    </a:prstClr>
                  </a:outerShdw>
                </a:effectLst>
              </a:rPr>
              <a:t>event</a:t>
            </a:r>
            <a:r>
              <a:rPr lang="en-US" sz="3200" dirty="0">
                <a:effectLst>
                  <a:outerShdw blurRad="50800" dist="38100" algn="tr" rotWithShape="0">
                    <a:prstClr val="black">
                      <a:alpha val="40000"/>
                    </a:prstClr>
                  </a:outerShdw>
                </a:effectLst>
              </a:rPr>
              <a:t> can only be called in the class where it is </a:t>
            </a:r>
            <a:r>
              <a:rPr lang="en-US" sz="3200" dirty="0">
                <a:solidFill>
                  <a:schemeClr val="tx2">
                    <a:lumMod val="75000"/>
                  </a:schemeClr>
                </a:solidFill>
                <a:effectLst>
                  <a:outerShdw blurRad="50800" dist="38100" algn="tr" rotWithShape="0">
                    <a:prstClr val="black">
                      <a:alpha val="40000"/>
                    </a:prstClr>
                  </a:outerShdw>
                </a:effectLst>
              </a:rPr>
              <a:t>defined</a:t>
            </a:r>
            <a:endParaRPr lang="bg-BG" sz="3200" dirty="0">
              <a:solidFill>
                <a:schemeClr val="tx2">
                  <a:lumMod val="75000"/>
                </a:schemeClr>
              </a:solidFill>
              <a:effectLst>
                <a:outerShdw blurRad="50800" dist="38100" algn="tr" rotWithShape="0">
                  <a:prstClr val="black">
                    <a:alpha val="40000"/>
                  </a:prstClr>
                </a:outerShdw>
              </a:effectLst>
            </a:endParaRPr>
          </a:p>
          <a:p>
            <a:pPr>
              <a:spcBef>
                <a:spcPts val="1200"/>
              </a:spcBef>
            </a:pPr>
            <a:r>
              <a:rPr lang="en-US" sz="3200" dirty="0">
                <a:effectLst>
                  <a:outerShdw blurRad="50800" dist="38100" algn="tr" rotWithShape="0">
                    <a:prstClr val="black">
                      <a:alpha val="40000"/>
                    </a:prstClr>
                  </a:outerShdw>
                </a:effectLst>
              </a:rPr>
              <a:t>By default the </a:t>
            </a:r>
            <a:r>
              <a:rPr lang="en-US" sz="3200" dirty="0">
                <a:solidFill>
                  <a:schemeClr val="tx2">
                    <a:lumMod val="75000"/>
                  </a:schemeClr>
                </a:solidFill>
                <a:effectLst>
                  <a:outerShdw blurRad="50800" dist="38100" algn="tr" rotWithShape="0">
                    <a:prstClr val="black">
                      <a:alpha val="40000"/>
                    </a:prstClr>
                  </a:outerShdw>
                </a:effectLst>
              </a:rPr>
              <a:t>access</a:t>
            </a:r>
            <a:r>
              <a:rPr lang="en-US" sz="3200" dirty="0">
                <a:effectLst>
                  <a:outerShdw blurRad="50800" dist="38100" algn="tr" rotWithShape="0">
                    <a:prstClr val="black">
                      <a:alpha val="40000"/>
                    </a:prstClr>
                  </a:outerShdw>
                </a:effectLst>
              </a:rPr>
              <a:t> to the events is </a:t>
            </a:r>
            <a:r>
              <a:rPr lang="en-US" sz="3200" dirty="0">
                <a:solidFill>
                  <a:schemeClr val="tx2">
                    <a:lumMod val="75000"/>
                  </a:schemeClr>
                </a:solidFill>
                <a:effectLst>
                  <a:outerShdw blurRad="50800" dist="38100" algn="tr" rotWithShape="0">
                    <a:prstClr val="black">
                      <a:alpha val="40000"/>
                    </a:prstClr>
                  </a:outerShdw>
                </a:effectLst>
              </a:rPr>
              <a:t>synchronized</a:t>
            </a:r>
            <a:r>
              <a:rPr lang="en-US" sz="3200" dirty="0">
                <a:effectLst>
                  <a:outerShdw blurRad="50800" dist="38100" algn="tr" rotWithShape="0">
                    <a:prstClr val="black">
                      <a:alpha val="40000"/>
                    </a:prstClr>
                  </a:outerShdw>
                </a:effectLst>
              </a:rPr>
              <a:t> (thread-safe)</a:t>
            </a:r>
            <a:endParaRPr lang="bg-BG" sz="3200" dirty="0">
              <a:solidFill>
                <a:schemeClr val="tx2">
                  <a:lumMod val="75000"/>
                </a:schemeClr>
              </a:solidFill>
              <a:effectLst>
                <a:outerShdw blurRad="50800" dist="38100" algn="tr" rotWithShape="0">
                  <a:prstClr val="black">
                    <a:alpha val="40000"/>
                  </a:prstClr>
                </a:outerShdw>
              </a:effectLst>
            </a:endParaRPr>
          </a:p>
          <a:p>
            <a:pPr marL="0" indent="0">
              <a:buNone/>
            </a:pPr>
            <a:endParaRPr lang="en-US" dirty="0"/>
          </a:p>
        </p:txBody>
      </p:sp>
      <p:sp>
        <p:nvSpPr>
          <p:cNvPr id="2" name="Title 1"/>
          <p:cNvSpPr>
            <a:spLocks noGrp="1"/>
          </p:cNvSpPr>
          <p:nvPr>
            <p:ph type="title"/>
          </p:nvPr>
        </p:nvSpPr>
        <p:spPr/>
        <p:txBody>
          <a:bodyPr/>
          <a:lstStyle/>
          <a:p>
            <a:r>
              <a:rPr lang="en-US" dirty="0" smtClean="0"/>
              <a:t>Events vs. Delegates</a:t>
            </a:r>
            <a:endParaRPr lang="en-US" dirty="0"/>
          </a:p>
        </p:txBody>
      </p:sp>
      <p:grpSp>
        <p:nvGrpSpPr>
          <p:cNvPr id="8" name="Group 7"/>
          <p:cNvGrpSpPr/>
          <p:nvPr/>
        </p:nvGrpSpPr>
        <p:grpSpPr>
          <a:xfrm>
            <a:off x="1979612" y="1295400"/>
            <a:ext cx="8033016" cy="2290844"/>
            <a:chOff x="2039804" y="2209800"/>
            <a:chExt cx="8033016" cy="2290844"/>
          </a:xfrm>
        </p:grpSpPr>
        <p:sp>
          <p:nvSpPr>
            <p:cNvPr id="9" name="Rectangle 2"/>
            <p:cNvSpPr>
              <a:spLocks noChangeArrowheads="1"/>
            </p:cNvSpPr>
            <p:nvPr/>
          </p:nvSpPr>
          <p:spPr bwMode="auto">
            <a:xfrm>
              <a:off x="2894012" y="2209800"/>
              <a:ext cx="6324600" cy="64633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sz="3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Action&lt;string&gt; m;</a:t>
              </a:r>
              <a:endParaRPr lang="bg-BG" sz="3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0" name="Text Box 4"/>
            <p:cNvSpPr txBox="1">
              <a:spLocks noChangeArrowheads="1"/>
            </p:cNvSpPr>
            <p:nvPr/>
          </p:nvSpPr>
          <p:spPr bwMode="auto">
            <a:xfrm>
              <a:off x="5514995" y="2801224"/>
              <a:ext cx="720455" cy="1107996"/>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bg-BG" sz="6600" b="1" dirty="0">
                  <a:solidFill>
                    <a:schemeClr val="tx2">
                      <a:lumMod val="75000"/>
                    </a:schemeClr>
                  </a:solidFill>
                  <a:effectLst>
                    <a:outerShdw blurRad="50800" dist="38100" algn="tr" rotWithShape="0">
                      <a:prstClr val="black">
                        <a:alpha val="40000"/>
                      </a:prstClr>
                    </a:outerShdw>
                  </a:effectLst>
                  <a:latin typeface="Consolas" pitchFamily="49" charset="0"/>
                  <a:cs typeface="Consolas" pitchFamily="49" charset="0"/>
                </a:rPr>
                <a:t>≠</a:t>
              </a:r>
            </a:p>
          </p:txBody>
        </p:sp>
        <p:sp>
          <p:nvSpPr>
            <p:cNvPr id="11" name="Rectangle 5"/>
            <p:cNvSpPr>
              <a:spLocks noChangeArrowheads="1"/>
            </p:cNvSpPr>
            <p:nvPr/>
          </p:nvSpPr>
          <p:spPr bwMode="auto">
            <a:xfrm>
              <a:off x="2039804" y="3854313"/>
              <a:ext cx="8033016" cy="64633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sz="3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event Action&lt;string&gt; m;</a:t>
              </a:r>
              <a:endParaRPr lang="bg-BG" sz="3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grpSp>
    </p:spTree>
    <p:extLst>
      <p:ext uri="{BB962C8B-B14F-4D97-AF65-F5344CB8AC3E}">
        <p14:creationId xmlns:p14="http://schemas.microsoft.com/office/powerpoint/2010/main" val="39804545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22</a:t>
            </a:fld>
            <a:endParaRPr lang="en-US" dirty="0"/>
          </a:p>
        </p:txBody>
      </p:sp>
      <p:sp>
        <p:nvSpPr>
          <p:cNvPr id="2" name="Title 1"/>
          <p:cNvSpPr>
            <a:spLocks noGrp="1"/>
          </p:cNvSpPr>
          <p:nvPr>
            <p:ph type="title"/>
          </p:nvPr>
        </p:nvSpPr>
        <p:spPr/>
        <p:txBody>
          <a:bodyPr/>
          <a:lstStyle/>
          <a:p>
            <a:r>
              <a:rPr lang="en-US" dirty="0"/>
              <a:t>Exposing and Raising Events</a:t>
            </a:r>
            <a:endParaRPr lang="en-US" dirty="0"/>
          </a:p>
        </p:txBody>
      </p:sp>
      <p:sp>
        <p:nvSpPr>
          <p:cNvPr id="63490" name="Rectangle 2"/>
          <p:cNvSpPr>
            <a:spLocks noChangeArrowheads="1"/>
          </p:cNvSpPr>
          <p:nvPr/>
        </p:nvSpPr>
        <p:spPr bwMode="auto">
          <a:xfrm>
            <a:off x="188815" y="1295400"/>
            <a:ext cx="11711832" cy="473462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lnSpc>
                <a:spcPts val="2200"/>
              </a:lnSpc>
              <a:spcBef>
                <a:spcPts val="1800"/>
              </a:spcBef>
              <a:spcAft>
                <a:spcPts val="600"/>
              </a:spcAft>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void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WorkPerfHandler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int hours, WorkType workType</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lvl="0" eaLnBrk="0" hangingPunct="0">
              <a:lnSpc>
                <a:spcPts val="2200"/>
              </a:lnSpc>
              <a:spcBef>
                <a:spcPts val="600"/>
              </a:spcBef>
              <a:spcAft>
                <a:spcPts val="600"/>
              </a:spcAft>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class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Worker </a:t>
            </a:r>
            <a:endPar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lvl="0" eaLnBrk="0" hangingPunct="0">
              <a:lnSpc>
                <a:spcPts val="2200"/>
              </a:lnSpc>
              <a:spcBef>
                <a:spcPts val="600"/>
              </a:spcBef>
              <a:spcAft>
                <a:spcPts val="600"/>
              </a:spcAft>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lvl="0" eaLnBrk="0" hangingPunct="0">
              <a:lnSpc>
                <a:spcPts val="2200"/>
              </a:lnSpc>
              <a:spcBef>
                <a:spcPts val="600"/>
              </a:spcBef>
              <a:spcAft>
                <a:spcPts val="600"/>
              </a:spcAft>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 </a:t>
            </a:r>
            <a:r>
              <a:rPr lang="en-US"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WorkPerfHandler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WorkPerformed</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lvl="0" eaLnBrk="0" hangingPunct="0">
              <a:lnSpc>
                <a:spcPts val="2200"/>
              </a:lnSpc>
              <a:spcBef>
                <a:spcPts val="600"/>
              </a:spcBef>
              <a:spcAft>
                <a:spcPts val="600"/>
              </a:spcAft>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public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virtual void DoWork(int hours, WorkType workType</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lvl="0" eaLnBrk="0" hangingPunct="0">
              <a:lnSpc>
                <a:spcPts val="2200"/>
              </a:lnSpc>
              <a:spcBef>
                <a:spcPts val="600"/>
              </a:spcBef>
              <a:spcAft>
                <a:spcPts val="600"/>
              </a:spcAft>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a:t>
            </a:r>
          </a:p>
          <a:p>
            <a:pPr lvl="0" eaLnBrk="0" hangingPunct="0">
              <a:lnSpc>
                <a:spcPts val="2200"/>
              </a:lnSpc>
              <a:spcBef>
                <a:spcPts val="600"/>
              </a:spcBef>
              <a:spcAft>
                <a:spcPts val="600"/>
              </a:spcAft>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Do work here and notify consumer that work has been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performed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lvl="0" eaLnBrk="0" hangingPunct="0">
              <a:lnSpc>
                <a:spcPts val="2200"/>
              </a:lnSpc>
              <a:spcBef>
                <a:spcPts val="600"/>
              </a:spcBef>
              <a:spcAft>
                <a:spcPts val="600"/>
              </a:spcAft>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OnWorkPerformed(hours</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workType</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lvl="0" eaLnBrk="0" hangingPunct="0">
              <a:lnSpc>
                <a:spcPts val="2200"/>
              </a:lnSpc>
              <a:spcBef>
                <a:spcPts val="600"/>
              </a:spcBef>
              <a:spcAft>
                <a:spcPts val="600"/>
              </a:spcAft>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a:t>
            </a:r>
          </a:p>
          <a:p>
            <a:pPr lvl="0" eaLnBrk="0" hangingPunct="0">
              <a:lnSpc>
                <a:spcPts val="2200"/>
              </a:lnSpc>
              <a:spcBef>
                <a:spcPts val="600"/>
              </a:spcBef>
              <a:spcAft>
                <a:spcPts val="600"/>
              </a:spcAft>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//TODO: Add method for taising event (next slide)</a:t>
            </a:r>
          </a:p>
          <a:p>
            <a:pPr lvl="0" eaLnBrk="0" hangingPunct="0">
              <a:lnSpc>
                <a:spcPts val="2200"/>
              </a:lnSpc>
              <a:spcBef>
                <a:spcPts val="600"/>
              </a:spcBef>
              <a:spcAft>
                <a:spcPts val="600"/>
              </a:spcAft>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39027423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23</a:t>
            </a:fld>
            <a:endParaRPr lang="en-US" dirty="0"/>
          </a:p>
        </p:txBody>
      </p:sp>
      <p:sp>
        <p:nvSpPr>
          <p:cNvPr id="2" name="Title 1"/>
          <p:cNvSpPr>
            <a:spLocks noGrp="1"/>
          </p:cNvSpPr>
          <p:nvPr>
            <p:ph type="title"/>
          </p:nvPr>
        </p:nvSpPr>
        <p:spPr/>
        <p:txBody>
          <a:bodyPr/>
          <a:lstStyle/>
          <a:p>
            <a:r>
              <a:rPr lang="en-US" dirty="0"/>
              <a:t>Exposing and Raising </a:t>
            </a:r>
            <a:r>
              <a:rPr lang="en-US" dirty="0" smtClean="0"/>
              <a:t>Events (2)</a:t>
            </a:r>
            <a:endParaRPr lang="en-US" dirty="0"/>
          </a:p>
        </p:txBody>
      </p:sp>
      <p:sp>
        <p:nvSpPr>
          <p:cNvPr id="5" name="Rectangle 2"/>
          <p:cNvSpPr>
            <a:spLocks noChangeArrowheads="1"/>
          </p:cNvSpPr>
          <p:nvPr/>
        </p:nvSpPr>
        <p:spPr bwMode="auto">
          <a:xfrm>
            <a:off x="399663" y="1389995"/>
            <a:ext cx="11485949" cy="440120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protected virtual void OnWorkPerformed</a:t>
            </a: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int hours, WorkType workType)</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WorkPerfHandler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del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WorkPerformed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as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WorkPerfHandler;</a:t>
            </a: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if (del != null) //Listeners are attached         </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del(hours, workType);</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27492821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24</a:t>
            </a:fld>
            <a:endParaRPr lang="en-US" dirty="0"/>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Custom Events: Convention</a:t>
            </a:r>
            <a:endParaRPr lang="en-US" dirty="0"/>
          </a:p>
        </p:txBody>
      </p:sp>
      <p:sp>
        <p:nvSpPr>
          <p:cNvPr id="6" name="Rectangle 2"/>
          <p:cNvSpPr>
            <a:spLocks noChangeArrowheads="1"/>
          </p:cNvSpPr>
          <p:nvPr/>
        </p:nvSpPr>
        <p:spPr bwMode="auto">
          <a:xfrm>
            <a:off x="826279" y="3329787"/>
            <a:ext cx="105156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ItemChangedEventHandler(</a:t>
            </a:r>
          </a:p>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object sender, ItemChangedEventArgs eventArgs);</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7" name="AutoShape 23"/>
          <p:cNvSpPr>
            <a:spLocks noChangeArrowheads="1"/>
          </p:cNvSpPr>
          <p:nvPr/>
        </p:nvSpPr>
        <p:spPr bwMode="auto">
          <a:xfrm>
            <a:off x="5298040" y="1606351"/>
            <a:ext cx="6296011" cy="586523"/>
          </a:xfrm>
          <a:prstGeom prst="wedgeRoundRectCallout">
            <a:avLst>
              <a:gd name="adj1" fmla="val -39115"/>
              <a:gd name="adj2" fmla="val 251129"/>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300" b="1" noProof="1">
                <a:effectLst>
                  <a:outerShdw blurRad="38100" dist="38100" dir="2700000" algn="tl">
                    <a:srgbClr val="000000">
                      <a:alpha val="43137"/>
                    </a:srgbClr>
                  </a:outerShdw>
                </a:effectLst>
                <a:latin typeface="+mj-lt"/>
                <a:cs typeface="Consolas" panose="020B0609020204030204" pitchFamily="49" charset="0"/>
              </a:rPr>
              <a:t>Delegate name: </a:t>
            </a:r>
            <a:r>
              <a:rPr lang="en-US" sz="23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Verb + EventHandler</a:t>
            </a:r>
          </a:p>
        </p:txBody>
      </p:sp>
      <p:sp>
        <p:nvSpPr>
          <p:cNvPr id="8" name="Rectangle 2"/>
          <p:cNvSpPr>
            <a:spLocks noChangeArrowheads="1"/>
          </p:cNvSpPr>
          <p:nvPr/>
        </p:nvSpPr>
        <p:spPr bwMode="auto">
          <a:xfrm>
            <a:off x="826279" y="3322297"/>
            <a:ext cx="105156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ItemChangedEventHandler</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object sender, ItemChangedEventArgs eventArgs);</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9" name="AutoShape 23"/>
          <p:cNvSpPr>
            <a:spLocks noChangeArrowheads="1"/>
          </p:cNvSpPr>
          <p:nvPr/>
        </p:nvSpPr>
        <p:spPr bwMode="auto">
          <a:xfrm>
            <a:off x="1674812" y="4945621"/>
            <a:ext cx="4639969" cy="586523"/>
          </a:xfrm>
          <a:prstGeom prst="wedgeRoundRectCallout">
            <a:avLst>
              <a:gd name="adj1" fmla="val -40801"/>
              <a:gd name="adj2" fmla="val -190949"/>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300" b="1" noProof="1">
                <a:effectLst>
                  <a:outerShdw blurRad="38100" dist="38100" dir="2700000" algn="tl">
                    <a:srgbClr val="000000">
                      <a:alpha val="43137"/>
                    </a:srgbClr>
                  </a:outerShdw>
                </a:effectLst>
                <a:latin typeface="+mj-lt"/>
                <a:cs typeface="Consolas" panose="020B0609020204030204" pitchFamily="49" charset="0"/>
              </a:rPr>
              <a:t>Event </a:t>
            </a:r>
            <a:r>
              <a:rPr lang="en-US" sz="23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sender</a:t>
            </a:r>
            <a:r>
              <a:rPr lang="en-US" sz="2300" b="1" noProof="1">
                <a:effectLst>
                  <a:outerShdw blurRad="38100" dist="38100" dir="2700000" algn="tl">
                    <a:srgbClr val="000000">
                      <a:alpha val="43137"/>
                    </a:srgbClr>
                  </a:outerShdw>
                </a:effectLst>
                <a:latin typeface="+mj-lt"/>
                <a:cs typeface="Consolas" panose="020B0609020204030204" pitchFamily="49" charset="0"/>
              </a:rPr>
              <a:t> is </a:t>
            </a:r>
            <a:r>
              <a:rPr lang="en-US" sz="23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System.Object</a:t>
            </a:r>
          </a:p>
        </p:txBody>
      </p:sp>
      <p:sp>
        <p:nvSpPr>
          <p:cNvPr id="10" name="Rectangle 2"/>
          <p:cNvSpPr>
            <a:spLocks noChangeArrowheads="1"/>
          </p:cNvSpPr>
          <p:nvPr/>
        </p:nvSpPr>
        <p:spPr bwMode="auto">
          <a:xfrm>
            <a:off x="826279" y="3329786"/>
            <a:ext cx="105156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ItemChangedEventHandler</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object</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sender</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ItemChangedEventArgs eventArgs);</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1" name="AutoShape 23"/>
          <p:cNvSpPr>
            <a:spLocks noChangeArrowheads="1"/>
          </p:cNvSpPr>
          <p:nvPr/>
        </p:nvSpPr>
        <p:spPr bwMode="auto">
          <a:xfrm>
            <a:off x="6558585" y="5240970"/>
            <a:ext cx="4800600" cy="1012172"/>
          </a:xfrm>
          <a:prstGeom prst="wedgeRoundRectCallout">
            <a:avLst>
              <a:gd name="adj1" fmla="val -48987"/>
              <a:gd name="adj2" fmla="val -157095"/>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300" b="1" noProof="1">
                <a:effectLst>
                  <a:outerShdw blurRad="38100" dist="38100" dir="2700000" algn="tl">
                    <a:srgbClr val="000000">
                      <a:alpha val="43137"/>
                    </a:srgbClr>
                  </a:outerShdw>
                </a:effectLst>
                <a:latin typeface="+mj-lt"/>
                <a:cs typeface="Consolas" panose="020B0609020204030204" pitchFamily="49" charset="0"/>
              </a:rPr>
              <a:t>Event information is inherited from</a:t>
            </a:r>
            <a:r>
              <a:rPr lang="en-US" sz="23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System.EventArgs</a:t>
            </a:r>
          </a:p>
        </p:txBody>
      </p:sp>
      <p:sp>
        <p:nvSpPr>
          <p:cNvPr id="12" name="Rectangle 2"/>
          <p:cNvSpPr>
            <a:spLocks noChangeArrowheads="1"/>
          </p:cNvSpPr>
          <p:nvPr/>
        </p:nvSpPr>
        <p:spPr bwMode="auto">
          <a:xfrm>
            <a:off x="826279" y="3325830"/>
            <a:ext cx="105156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ItemChangedEventHandler</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object</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sender,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ItemChangedEventArgs</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eventArgs);</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3" name="Rectangle 2"/>
          <p:cNvSpPr>
            <a:spLocks noChangeArrowheads="1"/>
          </p:cNvSpPr>
          <p:nvPr/>
        </p:nvSpPr>
        <p:spPr bwMode="auto">
          <a:xfrm>
            <a:off x="825477" y="3327010"/>
            <a:ext cx="105156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void</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ItemChangedEventHandler</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object</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sender,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ItemChangedEventArgs</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eventArgs);</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5" name="AutoShape 23"/>
          <p:cNvSpPr>
            <a:spLocks noChangeArrowheads="1"/>
          </p:cNvSpPr>
          <p:nvPr/>
        </p:nvSpPr>
        <p:spPr bwMode="auto">
          <a:xfrm>
            <a:off x="790244" y="1943447"/>
            <a:ext cx="2801774" cy="586523"/>
          </a:xfrm>
          <a:prstGeom prst="wedgeRoundRectCallout">
            <a:avLst>
              <a:gd name="adj1" fmla="val 60096"/>
              <a:gd name="adj2" fmla="val 195603"/>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300" b="1" noProof="1">
                <a:solidFill>
                  <a:schemeClr val="tx2">
                    <a:lumMod val="75000"/>
                  </a:schemeClr>
                </a:solidFill>
                <a:effectLst>
                  <a:outerShdw blurRad="38100" dist="38100" dir="2700000" algn="tl">
                    <a:srgbClr val="000000">
                      <a:alpha val="43137"/>
                    </a:srgbClr>
                  </a:outerShdw>
                </a:effectLst>
                <a:latin typeface="+mj-lt"/>
                <a:cs typeface="Consolas" panose="020B0609020204030204" pitchFamily="49" charset="0"/>
              </a:rPr>
              <a:t>No return </a:t>
            </a:r>
            <a:r>
              <a:rPr lang="en-US" sz="2300" b="1" noProof="1">
                <a:effectLst>
                  <a:outerShdw blurRad="38100" dist="38100" dir="2700000" algn="tl">
                    <a:srgbClr val="000000">
                      <a:alpha val="43137"/>
                    </a:srgbClr>
                  </a:outerShdw>
                </a:effectLst>
                <a:latin typeface="+mj-lt"/>
                <a:cs typeface="Consolas" panose="020B0609020204030204" pitchFamily="49" charset="0"/>
              </a:rPr>
              <a:t>value</a:t>
            </a:r>
          </a:p>
        </p:txBody>
      </p:sp>
    </p:spTree>
    <p:extLst>
      <p:ext uri="{BB962C8B-B14F-4D97-AF65-F5344CB8AC3E}">
        <p14:creationId xmlns:p14="http://schemas.microsoft.com/office/powerpoint/2010/main" val="296735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25</a:t>
            </a:fld>
            <a:endParaRPr lang="en-US" dirty="0"/>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Custom Events: Convention (2)</a:t>
            </a:r>
            <a:endParaRPr lang="en-US" dirty="0"/>
          </a:p>
        </p:txBody>
      </p:sp>
      <p:sp>
        <p:nvSpPr>
          <p:cNvPr id="92163" name="Rectangle 3"/>
          <p:cNvSpPr>
            <a:spLocks noChangeArrowheads="1"/>
          </p:cNvSpPr>
          <p:nvPr/>
        </p:nvSpPr>
        <p:spPr bwMode="auto">
          <a:xfrm>
            <a:off x="393865" y="3416961"/>
            <a:ext cx="11166947"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event ItemChangedEventHandler ItemChanged;</a:t>
            </a:r>
            <a:endPar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7" name="AutoShape 23"/>
          <p:cNvSpPr>
            <a:spLocks noChangeArrowheads="1"/>
          </p:cNvSpPr>
          <p:nvPr/>
        </p:nvSpPr>
        <p:spPr bwMode="auto">
          <a:xfrm>
            <a:off x="1674812" y="1390224"/>
            <a:ext cx="3895562" cy="1022529"/>
          </a:xfrm>
          <a:prstGeom prst="wedgeRoundRectCallout">
            <a:avLst>
              <a:gd name="adj1" fmla="val -59916"/>
              <a:gd name="adj2" fmla="val 147064"/>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800" b="1" noProof="1">
                <a:solidFill>
                  <a:schemeClr val="tx2">
                    <a:lumMod val="75000"/>
                  </a:schemeClr>
                </a:solidFill>
                <a:effectLst>
                  <a:outerShdw blurRad="38100" dist="38100" dir="2700000" algn="tl">
                    <a:srgbClr val="000000">
                      <a:alpha val="43137"/>
                    </a:srgbClr>
                  </a:outerShdw>
                </a:effectLst>
                <a:latin typeface="+mj-lt"/>
                <a:cs typeface="Consolas" panose="020B0609020204030204" pitchFamily="49" charset="0"/>
              </a:rPr>
              <a:t>Events </a:t>
            </a:r>
            <a:r>
              <a:rPr lang="en-US" sz="2800" b="1" noProof="1">
                <a:effectLst>
                  <a:outerShdw blurRad="38100" dist="38100" dir="2700000" algn="tl">
                    <a:srgbClr val="000000">
                      <a:alpha val="43137"/>
                    </a:srgbClr>
                  </a:outerShdw>
                </a:effectLst>
                <a:latin typeface="+mj-lt"/>
                <a:cs typeface="Consolas" panose="020B0609020204030204" pitchFamily="49" charset="0"/>
              </a:rPr>
              <a:t>are declared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public</a:t>
            </a:r>
          </a:p>
        </p:txBody>
      </p:sp>
      <p:sp>
        <p:nvSpPr>
          <p:cNvPr id="8" name="AutoShape 23"/>
          <p:cNvSpPr>
            <a:spLocks noChangeArrowheads="1"/>
          </p:cNvSpPr>
          <p:nvPr/>
        </p:nvSpPr>
        <p:spPr bwMode="auto">
          <a:xfrm>
            <a:off x="6704012" y="1522101"/>
            <a:ext cx="3657600" cy="1012172"/>
          </a:xfrm>
          <a:prstGeom prst="wedgeRoundRectCallout">
            <a:avLst>
              <a:gd name="adj1" fmla="val -68449"/>
              <a:gd name="adj2" fmla="val 133593"/>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800" b="1" noProof="1">
                <a:effectLst>
                  <a:outerShdw blurRad="38100" dist="38100" dir="2700000" algn="tl">
                    <a:srgbClr val="000000">
                      <a:alpha val="43137"/>
                    </a:srgbClr>
                  </a:outerShdw>
                </a:effectLst>
                <a:latin typeface="+mj-lt"/>
                <a:cs typeface="Consolas" panose="020B0609020204030204" pitchFamily="49" charset="0"/>
              </a:rPr>
              <a:t>Follow </a:t>
            </a:r>
            <a:r>
              <a:rPr lang="en-US" sz="2800" b="1" noProof="1">
                <a:solidFill>
                  <a:schemeClr val="tx2">
                    <a:lumMod val="75000"/>
                  </a:schemeClr>
                </a:solidFill>
                <a:effectLst>
                  <a:outerShdw blurRad="38100" dist="38100" dir="2700000" algn="tl">
                    <a:srgbClr val="000000">
                      <a:alpha val="43137"/>
                    </a:srgbClr>
                  </a:outerShdw>
                </a:effectLst>
                <a:latin typeface="+mj-lt"/>
                <a:cs typeface="Consolas" panose="020B0609020204030204" pitchFamily="49" charset="0"/>
              </a:rPr>
              <a:t>PascalCase </a:t>
            </a:r>
            <a:r>
              <a:rPr lang="en-US" sz="2800" b="1" noProof="1">
                <a:effectLst>
                  <a:outerShdw blurRad="38100" dist="38100" dir="2700000" algn="tl">
                    <a:srgbClr val="000000">
                      <a:alpha val="43137"/>
                    </a:srgbClr>
                  </a:outerShdw>
                </a:effectLst>
                <a:latin typeface="+mj-lt"/>
                <a:cs typeface="Consolas" panose="020B0609020204030204" pitchFamily="49" charset="0"/>
              </a:rPr>
              <a:t>naming convention </a:t>
            </a:r>
            <a:endParaRPr lang="en-US" sz="2800" b="1" noProof="1">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9" name="AutoShape 23"/>
          <p:cNvSpPr>
            <a:spLocks noChangeArrowheads="1"/>
          </p:cNvSpPr>
          <p:nvPr/>
        </p:nvSpPr>
        <p:spPr bwMode="auto">
          <a:xfrm>
            <a:off x="6627812" y="4957405"/>
            <a:ext cx="2801774" cy="586523"/>
          </a:xfrm>
          <a:prstGeom prst="wedgeRoundRectCallout">
            <a:avLst>
              <a:gd name="adj1" fmla="val 71619"/>
              <a:gd name="adj2" fmla="val -207858"/>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800" b="1" noProof="1">
                <a:effectLst>
                  <a:outerShdw blurRad="38100" dist="38100" dir="2700000" algn="tl">
                    <a:srgbClr val="000000">
                      <a:alpha val="43137"/>
                    </a:srgbClr>
                  </a:outerShdw>
                </a:effectLst>
                <a:latin typeface="+mj-lt"/>
                <a:cs typeface="Consolas" panose="020B0609020204030204" pitchFamily="49" charset="0"/>
              </a:rPr>
              <a:t>End with a </a:t>
            </a:r>
            <a:r>
              <a:rPr lang="en-US" sz="2800" b="1" noProof="1">
                <a:solidFill>
                  <a:schemeClr val="tx2">
                    <a:lumMod val="75000"/>
                  </a:schemeClr>
                </a:solidFill>
                <a:effectLst>
                  <a:outerShdw blurRad="38100" dist="38100" dir="2700000" algn="tl">
                    <a:srgbClr val="000000">
                      <a:alpha val="43137"/>
                    </a:srgbClr>
                  </a:outerShdw>
                </a:effectLst>
                <a:latin typeface="+mj-lt"/>
                <a:cs typeface="Consolas" panose="020B0609020204030204" pitchFamily="49" charset="0"/>
              </a:rPr>
              <a:t>verb</a:t>
            </a:r>
            <a:endPar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3" name="Rectangle 3"/>
          <p:cNvSpPr>
            <a:spLocks noChangeArrowheads="1"/>
          </p:cNvSpPr>
          <p:nvPr/>
        </p:nvSpPr>
        <p:spPr bwMode="auto">
          <a:xfrm>
            <a:off x="393863" y="3416960"/>
            <a:ext cx="11166947"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event ItemChangedEventHandler ItemChanged;</a:t>
            </a:r>
            <a:endPar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4" name="Rectangle 3"/>
          <p:cNvSpPr>
            <a:spLocks noChangeArrowheads="1"/>
          </p:cNvSpPr>
          <p:nvPr/>
        </p:nvSpPr>
        <p:spPr bwMode="auto">
          <a:xfrm>
            <a:off x="393861" y="3416959"/>
            <a:ext cx="11166947"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event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tem</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C</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hanged</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vent</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H</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andler ItemChanged;</a:t>
            </a:r>
            <a:endPar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5" name="Rectangle 3"/>
          <p:cNvSpPr>
            <a:spLocks noChangeArrowheads="1"/>
          </p:cNvSpPr>
          <p:nvPr/>
        </p:nvSpPr>
        <p:spPr bwMode="auto">
          <a:xfrm>
            <a:off x="393857" y="3416959"/>
            <a:ext cx="11166947"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event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tem</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C</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hanged</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vent</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H</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andler Item</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Changed</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320927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163"/>
                                        </p:tgtEl>
                                        <p:attrNameLst>
                                          <p:attrName>style.visibility</p:attrName>
                                        </p:attrNameLst>
                                      </p:cBhvr>
                                      <p:to>
                                        <p:strVal val="visible"/>
                                      </p:to>
                                    </p:set>
                                    <p:animEffect transition="in" filter="fade">
                                      <p:cBhvr>
                                        <p:cTn id="7" dur="500"/>
                                        <p:tgtEl>
                                          <p:spTgt spid="921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animBg="1"/>
      <p:bldP spid="7" grpId="0" animBg="1"/>
      <p:bldP spid="8" grpId="0" animBg="1"/>
      <p:bldP spid="9" grpId="0" animBg="1"/>
      <p:bldP spid="13" grpId="0" animBg="1"/>
      <p:bldP spid="14"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26</a:t>
            </a:fld>
            <a:endParaRPr lang="en-US" dirty="0"/>
          </a:p>
        </p:txBody>
      </p:sp>
      <p:sp>
        <p:nvSpPr>
          <p:cNvPr id="3" name="Content Placeholder 2"/>
          <p:cNvSpPr>
            <a:spLocks noGrp="1"/>
          </p:cNvSpPr>
          <p:nvPr>
            <p:ph idx="1"/>
          </p:nvPr>
        </p:nvSpPr>
        <p:spPr/>
        <p:txBody>
          <a:bodyPr/>
          <a:lstStyle/>
          <a:p>
            <a:r>
              <a:rPr lang="en-US" dirty="0"/>
              <a:t>To fire an event a special</a:t>
            </a:r>
            <a:r>
              <a:rPr lang="bg-BG" dirty="0"/>
              <a:t> </a:t>
            </a:r>
            <a:r>
              <a:rPr lang="en-US" sz="3000" b="1" dirty="0">
                <a:solidFill>
                  <a:schemeClr val="tx2">
                    <a:lumMod val="75000"/>
                  </a:schemeClr>
                </a:solidFill>
                <a:latin typeface="Consolas" pitchFamily="49" charset="0"/>
                <a:cs typeface="Consolas" pitchFamily="49" charset="0"/>
              </a:rPr>
              <a:t>protected</a:t>
            </a:r>
            <a:r>
              <a:rPr lang="en-US" b="1" dirty="0">
                <a:solidFill>
                  <a:schemeClr val="tx2">
                    <a:lumMod val="75000"/>
                  </a:schemeClr>
                </a:solidFill>
              </a:rPr>
              <a:t> </a:t>
            </a:r>
            <a:r>
              <a:rPr lang="en-US" sz="3000" b="1" dirty="0">
                <a:solidFill>
                  <a:schemeClr val="tx2">
                    <a:lumMod val="75000"/>
                  </a:schemeClr>
                </a:solidFill>
                <a:latin typeface="Consolas" pitchFamily="49" charset="0"/>
                <a:cs typeface="Consolas" pitchFamily="49" charset="0"/>
              </a:rPr>
              <a:t>void</a:t>
            </a:r>
            <a:r>
              <a:rPr lang="en-US" b="1" dirty="0">
                <a:solidFill>
                  <a:schemeClr val="tx2">
                    <a:lumMod val="75000"/>
                  </a:schemeClr>
                </a:solidFill>
              </a:rPr>
              <a:t> </a:t>
            </a:r>
            <a:r>
              <a:rPr lang="en-US" dirty="0"/>
              <a:t>method is created </a:t>
            </a:r>
          </a:p>
          <a:p>
            <a:pPr lvl="1"/>
            <a:r>
              <a:rPr lang="en-US" dirty="0"/>
              <a:t>Named after a specific action, e.g. </a:t>
            </a:r>
            <a:r>
              <a:rPr lang="en-US" b="1" noProof="1">
                <a:solidFill>
                  <a:schemeClr val="tx2">
                    <a:lumMod val="75000"/>
                  </a:schemeClr>
                </a:solidFill>
                <a:latin typeface="Consolas" pitchFamily="49" charset="0"/>
                <a:cs typeface="Consolas" pitchFamily="49" charset="0"/>
              </a:rPr>
              <a:t>OnVerb()</a:t>
            </a:r>
          </a:p>
          <a:p>
            <a:endParaRPr lang="en-US" dirty="0"/>
          </a:p>
          <a:p>
            <a:endParaRPr lang="bg-BG" dirty="0"/>
          </a:p>
          <a:p>
            <a:r>
              <a:rPr lang="en-US" dirty="0"/>
              <a:t>The receiver method</a:t>
            </a:r>
            <a:r>
              <a:rPr lang="bg-BG" dirty="0"/>
              <a:t> (</a:t>
            </a:r>
            <a:r>
              <a:rPr lang="en-US" dirty="0"/>
              <a:t>handler</a:t>
            </a:r>
            <a:r>
              <a:rPr lang="bg-BG" dirty="0"/>
              <a:t>)</a:t>
            </a:r>
            <a:r>
              <a:rPr lang="en-US" dirty="0"/>
              <a:t> is named in the form </a:t>
            </a:r>
            <a:r>
              <a:rPr lang="en-US" sz="3000" b="1" noProof="1">
                <a:solidFill>
                  <a:schemeClr val="tx2">
                    <a:lumMod val="75000"/>
                  </a:schemeClr>
                </a:solidFill>
                <a:latin typeface="Consolas" pitchFamily="49" charset="0"/>
                <a:cs typeface="Consolas" pitchFamily="49" charset="0"/>
              </a:rPr>
              <a:t>OnObjectEvent</a:t>
            </a:r>
            <a:r>
              <a:rPr lang="bg-BG" dirty="0"/>
              <a:t>:</a:t>
            </a:r>
            <a:endParaRPr lang="en-US" dirty="0"/>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Custom Events: Convention (3)</a:t>
            </a:r>
            <a:endParaRPr lang="en-US" dirty="0"/>
          </a:p>
        </p:txBody>
      </p:sp>
      <p:sp>
        <p:nvSpPr>
          <p:cNvPr id="93186" name="Rectangle 2"/>
          <p:cNvSpPr>
            <a:spLocks noChangeArrowheads="1"/>
          </p:cNvSpPr>
          <p:nvPr/>
        </p:nvSpPr>
        <p:spPr bwMode="auto">
          <a:xfrm>
            <a:off x="812589" y="2575072"/>
            <a:ext cx="10275857" cy="131112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lnSpc>
                <a:spcPct val="90000"/>
              </a:lnSpc>
              <a:spcBef>
                <a:spcPct val="0"/>
              </a:spcBef>
              <a:buClr>
                <a:schemeClr val="accent5">
                  <a:lumMod val="40000"/>
                  <a:lumOff val="60000"/>
                </a:schemeClr>
              </a:buClr>
              <a:buSzPct val="70000"/>
              <a:buFontTx/>
              <a:buNone/>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protected void OnItemChanged()</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93187" name="Rectangle 3"/>
          <p:cNvSpPr>
            <a:spLocks noChangeArrowheads="1"/>
          </p:cNvSpPr>
          <p:nvPr/>
        </p:nvSpPr>
        <p:spPr bwMode="auto">
          <a:xfrm>
            <a:off x="812589" y="5181601"/>
            <a:ext cx="10275857" cy="131112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lnSpc>
                <a:spcPct val="90000"/>
              </a:lnSpc>
              <a:spcBef>
                <a:spcPct val="0"/>
              </a:spcBef>
              <a:buClr>
                <a:schemeClr val="accent5">
                  <a:lumMod val="40000"/>
                  <a:lumOff val="60000"/>
                </a:schemeClr>
              </a:buClr>
              <a:buSzPct val="70000"/>
              <a:buFontTx/>
              <a:buNone/>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private void OnOrderListItemChanged()</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314489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3186"/>
                                        </p:tgtEl>
                                        <p:attrNameLst>
                                          <p:attrName>style.visibility</p:attrName>
                                        </p:attrNameLst>
                                      </p:cBhvr>
                                      <p:to>
                                        <p:strVal val="visible"/>
                                      </p:to>
                                    </p:set>
                                    <p:animEffect transition="in" filter="fade">
                                      <p:cBhvr>
                                        <p:cTn id="15" dur="500"/>
                                        <p:tgtEl>
                                          <p:spTgt spid="9318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3187"/>
                                        </p:tgtEl>
                                        <p:attrNameLst>
                                          <p:attrName>style.visibility</p:attrName>
                                        </p:attrNameLst>
                                      </p:cBhvr>
                                      <p:to>
                                        <p:strVal val="visible"/>
                                      </p:to>
                                    </p:set>
                                    <p:animEffect transition="in" filter="fade">
                                      <p:cBhvr>
                                        <p:cTn id="25" dur="500"/>
                                        <p:tgtEl>
                                          <p:spTgt spid="93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6" grpId="0" animBg="1"/>
      <p:bldP spid="9318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27</a:t>
            </a:fld>
            <a:endParaRPr lang="en-US" dirty="0"/>
          </a:p>
        </p:txBody>
      </p:sp>
      <p:sp>
        <p:nvSpPr>
          <p:cNvPr id="7" name="Content Placeholder 6"/>
          <p:cNvSpPr>
            <a:spLocks noGrp="1"/>
          </p:cNvSpPr>
          <p:nvPr>
            <p:ph idx="1"/>
          </p:nvPr>
        </p:nvSpPr>
        <p:spPr/>
        <p:txBody>
          <a:bodyPr/>
          <a:lstStyle/>
          <a:p>
            <a:r>
              <a:rPr lang="en-US" dirty="0"/>
              <a:t>The </a:t>
            </a:r>
            <a:r>
              <a:rPr lang="en-US" dirty="0">
                <a:solidFill>
                  <a:schemeClr val="tx2">
                    <a:lumMod val="75000"/>
                  </a:schemeClr>
                </a:solidFill>
              </a:rPr>
              <a:t>EventArgs</a:t>
            </a:r>
            <a:r>
              <a:rPr lang="en-US" dirty="0"/>
              <a:t> class </a:t>
            </a:r>
            <a:r>
              <a:rPr lang="en-US" dirty="0">
                <a:solidFill>
                  <a:schemeClr val="tx2">
                    <a:lumMod val="75000"/>
                  </a:schemeClr>
                </a:solidFill>
              </a:rPr>
              <a:t>is used </a:t>
            </a:r>
            <a:r>
              <a:rPr lang="en-US" dirty="0"/>
              <a:t>in the signature of </a:t>
            </a:r>
            <a:r>
              <a:rPr lang="en-US" dirty="0">
                <a:solidFill>
                  <a:schemeClr val="tx2">
                    <a:lumMod val="75000"/>
                  </a:schemeClr>
                </a:solidFill>
              </a:rPr>
              <a:t>many delegates and event handlers</a:t>
            </a:r>
            <a:r>
              <a:rPr lang="en-US" dirty="0" smtClean="0"/>
              <a:t>:</a:t>
            </a:r>
          </a:p>
          <a:p>
            <a:endParaRPr lang="en-US" dirty="0"/>
          </a:p>
          <a:p>
            <a:pPr marL="0" indent="0">
              <a:buNone/>
            </a:pPr>
            <a:endParaRPr lang="en-US" dirty="0"/>
          </a:p>
          <a:p>
            <a:r>
              <a:rPr lang="en-US" dirty="0" smtClean="0"/>
              <a:t>When </a:t>
            </a:r>
            <a:r>
              <a:rPr lang="en-US" dirty="0">
                <a:solidFill>
                  <a:schemeClr val="tx2">
                    <a:lumMod val="75000"/>
                  </a:schemeClr>
                </a:solidFill>
              </a:rPr>
              <a:t>custom data </a:t>
            </a:r>
            <a:r>
              <a:rPr lang="en-US" dirty="0"/>
              <a:t>needs to be passed the </a:t>
            </a:r>
            <a:r>
              <a:rPr lang="en-US" dirty="0">
                <a:solidFill>
                  <a:schemeClr val="tx2">
                    <a:lumMod val="75000"/>
                  </a:schemeClr>
                </a:solidFill>
              </a:rPr>
              <a:t>EventArgs</a:t>
            </a:r>
            <a:r>
              <a:rPr lang="en-US" dirty="0"/>
              <a:t> class can be </a:t>
            </a:r>
            <a:r>
              <a:rPr lang="en-US" dirty="0">
                <a:solidFill>
                  <a:schemeClr val="tx2">
                    <a:lumMod val="75000"/>
                  </a:schemeClr>
                </a:solidFill>
              </a:rPr>
              <a:t>extended</a:t>
            </a:r>
            <a:r>
              <a:rPr lang="en-US" dirty="0"/>
              <a:t>.</a:t>
            </a:r>
          </a:p>
        </p:txBody>
      </p:sp>
      <p:sp>
        <p:nvSpPr>
          <p:cNvPr id="2" name="Title 1"/>
          <p:cNvSpPr>
            <a:spLocks noGrp="1"/>
          </p:cNvSpPr>
          <p:nvPr>
            <p:ph type="title"/>
          </p:nvPr>
        </p:nvSpPr>
        <p:spPr/>
        <p:txBody>
          <a:bodyPr/>
          <a:lstStyle/>
          <a:p>
            <a:r>
              <a:rPr lang="en-US" noProof="1" smtClean="0"/>
              <a:t>EventArgs</a:t>
            </a:r>
            <a:endParaRPr lang="en-US" noProof="1"/>
          </a:p>
        </p:txBody>
      </p:sp>
      <p:sp>
        <p:nvSpPr>
          <p:cNvPr id="6" name="Rectangle 5"/>
          <p:cNvSpPr/>
          <p:nvPr/>
        </p:nvSpPr>
        <p:spPr>
          <a:xfrm>
            <a:off x="656267" y="2019211"/>
            <a:ext cx="10765338" cy="646331"/>
          </a:xfrm>
          <a:prstGeom prst="rect">
            <a:avLst/>
          </a:prstGeom>
        </p:spPr>
        <p:txBody>
          <a:bodyPr wrap="square">
            <a:spAutoFit/>
          </a:bodyPr>
          <a:lstStyle/>
          <a:p>
            <a:pPr algn="ctr"/>
            <a:endParaRPr lang="en-US" sz="3600" dirty="0"/>
          </a:p>
        </p:txBody>
      </p:sp>
      <p:sp>
        <p:nvSpPr>
          <p:cNvPr id="9" name="Rectangle 2"/>
          <p:cNvSpPr>
            <a:spLocks noChangeArrowheads="1"/>
          </p:cNvSpPr>
          <p:nvPr/>
        </p:nvSpPr>
        <p:spPr bwMode="auto">
          <a:xfrm>
            <a:off x="246813" y="5384837"/>
            <a:ext cx="11692022"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EventHandler&lt;</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EventArgs</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&gt; WorkPerformed;</a:t>
            </a:r>
            <a:endPar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8" name="Rectangle 2"/>
          <p:cNvSpPr>
            <a:spLocks noChangeArrowheads="1"/>
          </p:cNvSpPr>
          <p:nvPr/>
        </p:nvSpPr>
        <p:spPr bwMode="auto">
          <a:xfrm>
            <a:off x="248401" y="2486590"/>
            <a:ext cx="11692022" cy="107721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a:t>
            </a:r>
            <a:r>
              <a:rPr lang="bg-BG"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EventHandler</a:t>
            </a:r>
            <a:endPar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marL="0" indent="0" eaLnBrk="0" hangingPunct="0">
              <a:spcBef>
                <a:spcPct val="0"/>
              </a:spcBef>
              <a:buClr>
                <a:schemeClr val="accent5">
                  <a:lumMod val="40000"/>
                  <a:lumOff val="60000"/>
                </a:schemeClr>
              </a:buClr>
              <a:buSzPct val="70000"/>
              <a:buFontTx/>
              <a:buNone/>
              <a:tabLst/>
            </a:pP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object</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sender</a:t>
            </a:r>
            <a:r>
              <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EventArgs</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p>
        </p:txBody>
      </p:sp>
    </p:spTree>
    <p:extLst>
      <p:ext uri="{BB962C8B-B14F-4D97-AF65-F5344CB8AC3E}">
        <p14:creationId xmlns:p14="http://schemas.microsoft.com/office/powerpoint/2010/main" val="120055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28</a:t>
            </a:fld>
            <a:endParaRPr lang="en-US" dirty="0"/>
          </a:p>
        </p:txBody>
      </p:sp>
      <p:sp>
        <p:nvSpPr>
          <p:cNvPr id="7" name="Content Placeholder 6"/>
          <p:cNvSpPr>
            <a:spLocks noGrp="1"/>
          </p:cNvSpPr>
          <p:nvPr>
            <p:ph idx="1"/>
          </p:nvPr>
        </p:nvSpPr>
        <p:spPr/>
        <p:txBody>
          <a:bodyPr/>
          <a:lstStyle/>
          <a:p>
            <a:r>
              <a:rPr lang="en-US" dirty="0"/>
              <a:t>The </a:t>
            </a:r>
            <a:r>
              <a:rPr lang="en-US" dirty="0">
                <a:solidFill>
                  <a:schemeClr val="tx2">
                    <a:lumMod val="75000"/>
                  </a:schemeClr>
                </a:solidFill>
              </a:rPr>
              <a:t>EventArgs</a:t>
            </a:r>
            <a:r>
              <a:rPr lang="en-US" dirty="0"/>
              <a:t> class </a:t>
            </a:r>
            <a:r>
              <a:rPr lang="en-US" dirty="0">
                <a:solidFill>
                  <a:schemeClr val="tx2">
                    <a:lumMod val="75000"/>
                  </a:schemeClr>
                </a:solidFill>
              </a:rPr>
              <a:t>is used </a:t>
            </a:r>
            <a:r>
              <a:rPr lang="en-US" dirty="0"/>
              <a:t>in the signature of </a:t>
            </a:r>
            <a:r>
              <a:rPr lang="en-US" dirty="0">
                <a:solidFill>
                  <a:schemeClr val="tx2">
                    <a:lumMod val="75000"/>
                  </a:schemeClr>
                </a:solidFill>
              </a:rPr>
              <a:t>many delegates and event handlers</a:t>
            </a:r>
            <a:r>
              <a:rPr lang="en-US" dirty="0" smtClean="0"/>
              <a:t>:</a:t>
            </a:r>
          </a:p>
          <a:p>
            <a:endParaRPr lang="en-US" dirty="0"/>
          </a:p>
          <a:p>
            <a:pPr marL="0" indent="0">
              <a:buNone/>
            </a:pPr>
            <a:endParaRPr lang="en-US" dirty="0"/>
          </a:p>
          <a:p>
            <a:r>
              <a:rPr lang="en-US" dirty="0" smtClean="0"/>
              <a:t>When </a:t>
            </a:r>
            <a:r>
              <a:rPr lang="en-US" dirty="0">
                <a:solidFill>
                  <a:schemeClr val="tx2">
                    <a:lumMod val="75000"/>
                  </a:schemeClr>
                </a:solidFill>
              </a:rPr>
              <a:t>custom data </a:t>
            </a:r>
            <a:r>
              <a:rPr lang="en-US" dirty="0"/>
              <a:t>needs to be passed the </a:t>
            </a:r>
            <a:r>
              <a:rPr lang="en-US" dirty="0">
                <a:solidFill>
                  <a:schemeClr val="tx2">
                    <a:lumMod val="75000"/>
                  </a:schemeClr>
                </a:solidFill>
              </a:rPr>
              <a:t>EventArgs</a:t>
            </a:r>
            <a:r>
              <a:rPr lang="en-US" dirty="0"/>
              <a:t> class can be </a:t>
            </a:r>
            <a:r>
              <a:rPr lang="en-US" dirty="0">
                <a:solidFill>
                  <a:schemeClr val="tx2">
                    <a:lumMod val="75000"/>
                  </a:schemeClr>
                </a:solidFill>
              </a:rPr>
              <a:t>extended</a:t>
            </a:r>
            <a:r>
              <a:rPr lang="en-US" dirty="0"/>
              <a:t>.</a:t>
            </a:r>
          </a:p>
        </p:txBody>
      </p:sp>
      <p:sp>
        <p:nvSpPr>
          <p:cNvPr id="2" name="Title 1"/>
          <p:cNvSpPr>
            <a:spLocks noGrp="1"/>
          </p:cNvSpPr>
          <p:nvPr>
            <p:ph type="title"/>
          </p:nvPr>
        </p:nvSpPr>
        <p:spPr/>
        <p:txBody>
          <a:bodyPr/>
          <a:lstStyle/>
          <a:p>
            <a:r>
              <a:rPr lang="en-US" noProof="1" smtClean="0"/>
              <a:t>EventArgs</a:t>
            </a:r>
            <a:endParaRPr lang="en-US" noProof="1"/>
          </a:p>
        </p:txBody>
      </p:sp>
      <p:sp>
        <p:nvSpPr>
          <p:cNvPr id="6" name="Rectangle 5"/>
          <p:cNvSpPr/>
          <p:nvPr/>
        </p:nvSpPr>
        <p:spPr>
          <a:xfrm>
            <a:off x="656267" y="2019211"/>
            <a:ext cx="10765338" cy="646331"/>
          </a:xfrm>
          <a:prstGeom prst="rect">
            <a:avLst/>
          </a:prstGeom>
        </p:spPr>
        <p:txBody>
          <a:bodyPr wrap="square">
            <a:spAutoFit/>
          </a:bodyPr>
          <a:lstStyle/>
          <a:p>
            <a:pPr algn="ctr"/>
            <a:endParaRPr lang="en-US" sz="3600" dirty="0"/>
          </a:p>
        </p:txBody>
      </p:sp>
      <p:sp>
        <p:nvSpPr>
          <p:cNvPr id="9" name="Rectangle 2"/>
          <p:cNvSpPr>
            <a:spLocks noChangeArrowheads="1"/>
          </p:cNvSpPr>
          <p:nvPr/>
        </p:nvSpPr>
        <p:spPr bwMode="auto">
          <a:xfrm>
            <a:off x="246813" y="5384837"/>
            <a:ext cx="11692022"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EventHandler&lt;</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EventArgs</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&gt; WorkPerformed;</a:t>
            </a:r>
            <a:endPar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8" name="Rectangle 2"/>
          <p:cNvSpPr>
            <a:spLocks noChangeArrowheads="1"/>
          </p:cNvSpPr>
          <p:nvPr/>
        </p:nvSpPr>
        <p:spPr bwMode="auto">
          <a:xfrm>
            <a:off x="248401" y="2486590"/>
            <a:ext cx="11692022" cy="107721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a:t>
            </a:r>
            <a:r>
              <a:rPr lang="bg-BG"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EventHandler</a:t>
            </a:r>
            <a:endPar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marL="0" indent="0" eaLnBrk="0" hangingPunct="0">
              <a:spcBef>
                <a:spcPct val="0"/>
              </a:spcBef>
              <a:buClr>
                <a:schemeClr val="accent5">
                  <a:lumMod val="40000"/>
                  <a:lumOff val="60000"/>
                </a:schemeClr>
              </a:buClr>
              <a:buSzPct val="70000"/>
              <a:buFontTx/>
              <a:buNone/>
              <a:tabLst/>
            </a:pP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object</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sender</a:t>
            </a:r>
            <a:r>
              <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EventArgs</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p>
        </p:txBody>
      </p:sp>
    </p:spTree>
    <p:extLst>
      <p:ext uri="{BB962C8B-B14F-4D97-AF65-F5344CB8AC3E}">
        <p14:creationId xmlns:p14="http://schemas.microsoft.com/office/powerpoint/2010/main" val="182454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29</a:t>
            </a:fld>
            <a:endParaRPr lang="en-US" dirty="0"/>
          </a:p>
        </p:txBody>
      </p:sp>
      <p:sp>
        <p:nvSpPr>
          <p:cNvPr id="7" name="Content Placeholder 6"/>
          <p:cNvSpPr>
            <a:spLocks noGrp="1"/>
          </p:cNvSpPr>
          <p:nvPr>
            <p:ph idx="1"/>
          </p:nvPr>
        </p:nvSpPr>
        <p:spPr/>
        <p:txBody>
          <a:bodyPr/>
          <a:lstStyle/>
          <a:p>
            <a:endParaRPr lang="en-US" dirty="0" smtClean="0"/>
          </a:p>
          <a:p>
            <a:endParaRPr lang="en-US" dirty="0"/>
          </a:p>
          <a:p>
            <a:endParaRPr lang="en-US" dirty="0" smtClean="0"/>
          </a:p>
          <a:p>
            <a:pPr marL="0" indent="0">
              <a:buNone/>
            </a:pPr>
            <a:endParaRPr lang="en-US" dirty="0" smtClean="0"/>
          </a:p>
          <a:p>
            <a:r>
              <a:rPr lang="en-US" dirty="0" smtClean="0"/>
              <a:t>To </a:t>
            </a:r>
            <a:r>
              <a:rPr lang="en-US" dirty="0"/>
              <a:t>use a custom EventArgs class, the delegate must reference the class in its signature</a:t>
            </a:r>
          </a:p>
          <a:p>
            <a:endParaRPr lang="en-US" dirty="0"/>
          </a:p>
        </p:txBody>
      </p:sp>
      <p:sp>
        <p:nvSpPr>
          <p:cNvPr id="2" name="Title 1"/>
          <p:cNvSpPr>
            <a:spLocks noGrp="1"/>
          </p:cNvSpPr>
          <p:nvPr>
            <p:ph type="title"/>
          </p:nvPr>
        </p:nvSpPr>
        <p:spPr/>
        <p:txBody>
          <a:bodyPr/>
          <a:lstStyle/>
          <a:p>
            <a:r>
              <a:rPr lang="en-US" smtClean="0"/>
              <a:t>Deriving from the EventArgs Class </a:t>
            </a:r>
            <a:endParaRPr lang="en-US" dirty="0"/>
          </a:p>
        </p:txBody>
      </p:sp>
      <p:sp>
        <p:nvSpPr>
          <p:cNvPr id="5" name="Rectangle 2"/>
          <p:cNvSpPr>
            <a:spLocks noChangeArrowheads="1"/>
          </p:cNvSpPr>
          <p:nvPr/>
        </p:nvSpPr>
        <p:spPr bwMode="auto">
          <a:xfrm>
            <a:off x="379412" y="1143000"/>
            <a:ext cx="11485949" cy="255454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class WorkPerformedEventArgs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EventArgs</a:t>
            </a:r>
          </a:p>
          <a:p>
            <a:pPr eaLnBrk="0" hangingPunct="0">
              <a:spcBef>
                <a:spcPct val="0"/>
              </a:spcBef>
              <a:buClr>
                <a:schemeClr val="accent5">
                  <a:lumMod val="40000"/>
                  <a:lumOff val="60000"/>
                </a:schemeClr>
              </a:buClr>
              <a:buSzPct val="70000"/>
            </a:pP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public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int Hours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get; set;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public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WorkType WorkType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get; set;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8" name="Rectangle 2"/>
          <p:cNvSpPr>
            <a:spLocks noChangeArrowheads="1"/>
          </p:cNvSpPr>
          <p:nvPr/>
        </p:nvSpPr>
        <p:spPr bwMode="auto">
          <a:xfrm>
            <a:off x="379412" y="5334000"/>
            <a:ext cx="11353799" cy="95410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void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WorkPerfHandler</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(object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sender</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WorkPerfEventArgs</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22612816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tx2">
                    <a:lumMod val="75000"/>
                  </a:schemeClr>
                </a:solidFill>
              </a:rPr>
              <a:t>sli.do</a:t>
            </a:r>
            <a:r>
              <a:rPr lang="en-US" sz="6000" b="1" dirty="0"/>
              <a:t/>
            </a:r>
            <a:br>
              <a:rPr lang="en-US" sz="6000" b="1" dirty="0"/>
            </a:br>
            <a:r>
              <a:rPr lang="en-US" sz="9600" b="1" dirty="0"/>
              <a:t>#</a:t>
            </a:r>
            <a:r>
              <a:rPr lang="en-US" sz="9600" b="1" dirty="0" err="1"/>
              <a:t>CSharp</a:t>
            </a:r>
            <a:r>
              <a:rPr lang="en-US" sz="9600" b="1" dirty="0"/>
              <a:t>-OOP</a:t>
            </a:r>
            <a:endParaRPr lang="en-US" sz="5400" b="1" dirty="0"/>
          </a:p>
          <a:p>
            <a:endParaRPr lang="en-US" dirty="0"/>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967154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30</a:t>
            </a:fld>
            <a:endParaRPr lang="en-US" dirty="0"/>
          </a:p>
        </p:txBody>
      </p:sp>
      <p:sp>
        <p:nvSpPr>
          <p:cNvPr id="7" name="Content Placeholder 6"/>
          <p:cNvSpPr>
            <a:spLocks noGrp="1"/>
          </p:cNvSpPr>
          <p:nvPr>
            <p:ph idx="1"/>
          </p:nvPr>
        </p:nvSpPr>
        <p:spPr/>
        <p:txBody>
          <a:bodyPr/>
          <a:lstStyle/>
          <a:p>
            <a:r>
              <a:rPr lang="en-US" dirty="0" smtClean="0"/>
              <a:t>The </a:t>
            </a:r>
            <a:r>
              <a:rPr lang="en-US" dirty="0">
                <a:solidFill>
                  <a:schemeClr val="tx2">
                    <a:lumMod val="75000"/>
                  </a:schemeClr>
                </a:solidFill>
              </a:rPr>
              <a:t>+=</a:t>
            </a:r>
            <a:r>
              <a:rPr lang="en-US" dirty="0"/>
              <a:t> operator is used to attach an event to an event handler:</a:t>
            </a:r>
          </a:p>
        </p:txBody>
      </p:sp>
      <p:sp>
        <p:nvSpPr>
          <p:cNvPr id="2" name="Title 1"/>
          <p:cNvSpPr>
            <a:spLocks noGrp="1"/>
          </p:cNvSpPr>
          <p:nvPr>
            <p:ph type="title"/>
          </p:nvPr>
        </p:nvSpPr>
        <p:spPr/>
        <p:txBody>
          <a:bodyPr/>
          <a:lstStyle/>
          <a:p>
            <a:r>
              <a:rPr lang="en-US" dirty="0"/>
              <a:t>Defining and Attaching Event Handlers </a:t>
            </a:r>
            <a:endParaRPr lang="en-US" dirty="0"/>
          </a:p>
        </p:txBody>
      </p:sp>
      <p:sp>
        <p:nvSpPr>
          <p:cNvPr id="8" name="Rectangle 2"/>
          <p:cNvSpPr>
            <a:spLocks noChangeArrowheads="1"/>
          </p:cNvSpPr>
          <p:nvPr/>
        </p:nvSpPr>
        <p:spPr bwMode="auto">
          <a:xfrm>
            <a:off x="207961" y="1905000"/>
            <a:ext cx="11772901" cy="138499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var worker = new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Worker</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worker.WorkPerformed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new EventHandler&lt;WorkPerfEventArgs&gt;(</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worker_WorkPerformed);</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9" name="Rectangle 2"/>
          <p:cNvSpPr>
            <a:spLocks noChangeArrowheads="1"/>
          </p:cNvSpPr>
          <p:nvPr/>
        </p:nvSpPr>
        <p:spPr bwMode="auto">
          <a:xfrm>
            <a:off x="207961" y="3505200"/>
            <a:ext cx="11772902" cy="310854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var worker = new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Worker</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worker.WorkPerformed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worker_WorkPerformed;</a:t>
            </a:r>
          </a:p>
          <a:p>
            <a:pPr eaLnBrk="0" hangingPunct="0">
              <a:spcBef>
                <a:spcPct val="0"/>
              </a:spcBef>
              <a:buClr>
                <a:schemeClr val="accent5">
                  <a:lumMod val="40000"/>
                  <a:lumOff val="60000"/>
                </a:schemeClr>
              </a:buClr>
              <a:buSzPct val="70000"/>
            </a:pPr>
            <a:endPar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void worker_WorkPerformed(object sender</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WorkPerfHandler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Console.WriteLine(e</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0" name="AutoShape 23"/>
          <p:cNvSpPr>
            <a:spLocks noChangeArrowheads="1"/>
          </p:cNvSpPr>
          <p:nvPr/>
        </p:nvSpPr>
        <p:spPr bwMode="auto">
          <a:xfrm>
            <a:off x="9596897" y="3324964"/>
            <a:ext cx="2195401" cy="1437820"/>
          </a:xfrm>
          <a:prstGeom prst="wedgeRoundRectCallout">
            <a:avLst>
              <a:gd name="adj1" fmla="val -249067"/>
              <a:gd name="adj2" fmla="val -1688"/>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b="1" noProof="1">
                <a:effectLst>
                  <a:outerShdw blurRad="38100" dist="38100" dir="2700000" algn="tl">
                    <a:srgbClr val="000000">
                      <a:alpha val="43137"/>
                    </a:srgbClr>
                  </a:outerShdw>
                </a:effectLst>
                <a:latin typeface="+mj-lt"/>
                <a:cs typeface="Consolas" panose="020B0609020204030204" pitchFamily="49" charset="0"/>
              </a:rPr>
              <a:t>Compiler will “infer” the delegate </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879043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31</a:t>
            </a:fld>
            <a:endParaRPr lang="en-US" dirty="0"/>
          </a:p>
        </p:txBody>
      </p:sp>
      <p:sp>
        <p:nvSpPr>
          <p:cNvPr id="7" name="Content Placeholder 6"/>
          <p:cNvSpPr>
            <a:spLocks noGrp="1"/>
          </p:cNvSpPr>
          <p:nvPr>
            <p:ph idx="1"/>
          </p:nvPr>
        </p:nvSpPr>
        <p:spPr/>
        <p:txBody>
          <a:bodyPr/>
          <a:lstStyle/>
          <a:p>
            <a:r>
              <a:rPr lang="en-US" dirty="0">
                <a:solidFill>
                  <a:schemeClr val="tx2">
                    <a:lumMod val="75000"/>
                  </a:schemeClr>
                </a:solidFill>
              </a:rPr>
              <a:t>Anonymous methods </a:t>
            </a:r>
            <a:r>
              <a:rPr lang="en-US" dirty="0"/>
              <a:t>allow event handler code to </a:t>
            </a:r>
            <a:r>
              <a:rPr lang="en-US" dirty="0">
                <a:solidFill>
                  <a:schemeClr val="tx2">
                    <a:lumMod val="75000"/>
                  </a:schemeClr>
                </a:solidFill>
              </a:rPr>
              <a:t>be hooked directly to an </a:t>
            </a:r>
            <a:r>
              <a:rPr lang="en-US" dirty="0">
                <a:solidFill>
                  <a:schemeClr val="tx2">
                    <a:lumMod val="75000"/>
                  </a:schemeClr>
                </a:solidFill>
              </a:rPr>
              <a:t>event</a:t>
            </a:r>
          </a:p>
          <a:p>
            <a:r>
              <a:rPr lang="en-US" dirty="0">
                <a:solidFill>
                  <a:schemeClr val="tx2">
                    <a:lumMod val="75000"/>
                  </a:schemeClr>
                </a:solidFill>
              </a:rPr>
              <a:t>Anonymous methods </a:t>
            </a:r>
            <a:r>
              <a:rPr lang="en-US" dirty="0"/>
              <a:t>are defined using the </a:t>
            </a:r>
            <a:r>
              <a:rPr lang="en-US" dirty="0">
                <a:solidFill>
                  <a:schemeClr val="tx2">
                    <a:lumMod val="75000"/>
                  </a:schemeClr>
                </a:solidFill>
              </a:rPr>
              <a:t>delegate </a:t>
            </a:r>
            <a:r>
              <a:rPr lang="en-US" dirty="0" smtClean="0">
                <a:solidFill>
                  <a:schemeClr val="tx2">
                    <a:lumMod val="75000"/>
                  </a:schemeClr>
                </a:solidFill>
              </a:rPr>
              <a:t>keyword`</a:t>
            </a:r>
            <a:endParaRPr lang="en-US" dirty="0">
              <a:solidFill>
                <a:schemeClr val="tx2">
                  <a:lumMod val="75000"/>
                </a:schemeClr>
              </a:solidFill>
            </a:endParaRPr>
          </a:p>
        </p:txBody>
      </p:sp>
      <p:sp>
        <p:nvSpPr>
          <p:cNvPr id="2" name="Title 1"/>
          <p:cNvSpPr>
            <a:spLocks noGrp="1"/>
          </p:cNvSpPr>
          <p:nvPr>
            <p:ph type="title"/>
          </p:nvPr>
        </p:nvSpPr>
        <p:spPr/>
        <p:txBody>
          <a:bodyPr/>
          <a:lstStyle/>
          <a:p>
            <a:r>
              <a:rPr lang="en-US" dirty="0"/>
              <a:t>Anonymous </a:t>
            </a:r>
            <a:r>
              <a:rPr lang="en-US" dirty="0" smtClean="0"/>
              <a:t>Methods</a:t>
            </a:r>
            <a:endParaRPr lang="en-US" dirty="0"/>
          </a:p>
        </p:txBody>
      </p:sp>
      <p:sp>
        <p:nvSpPr>
          <p:cNvPr id="9" name="Rectangle 2"/>
          <p:cNvSpPr>
            <a:spLocks noChangeArrowheads="1"/>
          </p:cNvSpPr>
          <p:nvPr/>
        </p:nvSpPr>
        <p:spPr bwMode="auto">
          <a:xfrm>
            <a:off x="910472" y="3292257"/>
            <a:ext cx="10367880" cy="310854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var worker = new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Worker</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worker.WorkPerformed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delegate</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(object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sender</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WorkPerfEventArgs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Console.WriteLine(e.Hours.ToString</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End of anonymous method </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12484295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UI Mouse Click Event Handler – Example</a:t>
            </a:r>
          </a:p>
        </p:txBody>
      </p:sp>
      <p:sp>
        <p:nvSpPr>
          <p:cNvPr id="6" name="Rectangle 2"/>
          <p:cNvSpPr>
            <a:spLocks noChangeArrowheads="1"/>
          </p:cNvSpPr>
          <p:nvPr/>
        </p:nvSpPr>
        <p:spPr bwMode="auto">
          <a:xfrm>
            <a:off x="531811" y="1295400"/>
            <a:ext cx="11049001" cy="507831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partial class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MainWindow</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Window</a:t>
            </a: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public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MainWindow()</a:t>
            </a: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this.InitializeComponent</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lnSpc>
                <a:spcPct val="90000"/>
              </a:lnSpc>
              <a:spcBef>
                <a:spcPct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this.MouseDown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this.MainWindow_MouseClick;</a:t>
            </a: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private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void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MainWindow_MouseClick</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(object sender, </a:t>
            </a:r>
            <a:endPar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MouseButtonEventArgs</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MessageBox.Show(string.Format</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("Mouse clicked at ({0}, {1})",</a:t>
            </a: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e.MouseDevice.GetPosition(this</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).X,  </a:t>
            </a: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e.MouseDevice.GetPosition(this</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).Y));</a:t>
            </a: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7" name="AutoShape 23"/>
          <p:cNvSpPr>
            <a:spLocks noChangeArrowheads="1"/>
          </p:cNvSpPr>
          <p:nvPr/>
        </p:nvSpPr>
        <p:spPr bwMode="auto">
          <a:xfrm>
            <a:off x="7999412" y="1828800"/>
            <a:ext cx="3886200" cy="1012172"/>
          </a:xfrm>
          <a:prstGeom prst="wedgeRoundRectCallout">
            <a:avLst>
              <a:gd name="adj1" fmla="val 4886"/>
              <a:gd name="adj2" fmla="val 159978"/>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300" noProof="1">
                <a:latin typeface="+mj-lt"/>
                <a:cs typeface="Consolas" panose="020B0609020204030204" pitchFamily="49" charset="0"/>
              </a:rPr>
              <a:t>Receives info about the click as </a:t>
            </a:r>
            <a:r>
              <a:rPr lang="en-US" sz="2300" b="1" noProof="1">
                <a:solidFill>
                  <a:schemeClr val="tx2">
                    <a:lumMod val="75000"/>
                  </a:schemeClr>
                </a:solidFill>
                <a:latin typeface="Consolas" panose="020B0609020204030204" pitchFamily="49" charset="0"/>
                <a:cs typeface="Consolas" panose="020B0609020204030204" pitchFamily="49" charset="0"/>
              </a:rPr>
              <a:t>MouseButtonEventArgs</a:t>
            </a:r>
            <a:endParaRPr lang="en-US" sz="23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912811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Loop</a:t>
            </a:r>
          </a:p>
        </p:txBody>
      </p:sp>
      <p:sp>
        <p:nvSpPr>
          <p:cNvPr id="11" name="Slide Number Placeholder 1"/>
          <p:cNvSpPr>
            <a:spLocks noGrp="1"/>
          </p:cNvSpPr>
          <p:nvPr>
            <p:ph type="sldNum" sz="quarter" idx="4"/>
          </p:nvPr>
        </p:nvSpPr>
        <p:spPr>
          <a:xfrm>
            <a:off x="11504612" y="6468676"/>
            <a:ext cx="428822" cy="196477"/>
          </a:xfrm>
        </p:spPr>
        <p:txBody>
          <a:bodyPr/>
          <a:lstStyle/>
          <a:p>
            <a:fld id="{C014DD1E-5D91-48A3-AD6D-45FBA980D106}" type="slidenum">
              <a:rPr lang="en-US" smtClean="0"/>
              <a:pPr/>
              <a:t>33</a:t>
            </a:fld>
            <a:endParaRPr lang="en-US" dirty="0"/>
          </a:p>
        </p:txBody>
      </p:sp>
      <p:grpSp>
        <p:nvGrpSpPr>
          <p:cNvPr id="9" name="Group 8"/>
          <p:cNvGrpSpPr/>
          <p:nvPr/>
        </p:nvGrpSpPr>
        <p:grpSpPr>
          <a:xfrm>
            <a:off x="2146412" y="1981200"/>
            <a:ext cx="7620000" cy="3322035"/>
            <a:chOff x="4428784" y="1600200"/>
            <a:chExt cx="3527938" cy="1538049"/>
          </a:xfrm>
        </p:grpSpPr>
        <p:sp>
          <p:nvSpPr>
            <p:cNvPr id="12" name="Rounded Rectangle 11"/>
            <p:cNvSpPr/>
            <p:nvPr/>
          </p:nvSpPr>
          <p:spPr>
            <a:xfrm>
              <a:off x="4875212" y="1600200"/>
              <a:ext cx="2635082" cy="533400"/>
            </a:xfrm>
            <a:prstGeom prst="roundRect">
              <a:avLst/>
            </a:prstGeom>
            <a:solidFill>
              <a:schemeClr val="accent5">
                <a:lumMod val="60000"/>
                <a:lumOff val="40000"/>
                <a:alpha val="31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Wait for events</a:t>
              </a:r>
            </a:p>
          </p:txBody>
        </p:sp>
        <p:sp>
          <p:nvSpPr>
            <p:cNvPr id="13" name="Rounded Rectangle 12"/>
            <p:cNvSpPr/>
            <p:nvPr/>
          </p:nvSpPr>
          <p:spPr>
            <a:xfrm>
              <a:off x="4884015" y="2604849"/>
              <a:ext cx="2635082" cy="533400"/>
            </a:xfrm>
            <a:prstGeom prst="roundRect">
              <a:avLst/>
            </a:prstGeom>
            <a:solidFill>
              <a:schemeClr val="accent5">
                <a:lumMod val="60000"/>
                <a:lumOff val="40000"/>
                <a:alpha val="31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Handle events</a:t>
              </a:r>
            </a:p>
          </p:txBody>
        </p:sp>
        <p:sp>
          <p:nvSpPr>
            <p:cNvPr id="14" name="Curved Left Arrow 13"/>
            <p:cNvSpPr/>
            <p:nvPr/>
          </p:nvSpPr>
          <p:spPr>
            <a:xfrm>
              <a:off x="7527900" y="1828800"/>
              <a:ext cx="428822" cy="108594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17" name="Curved Left Arrow 16"/>
            <p:cNvSpPr/>
            <p:nvPr/>
          </p:nvSpPr>
          <p:spPr>
            <a:xfrm rot="10800000">
              <a:off x="4428784" y="1785924"/>
              <a:ext cx="428822" cy="108594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grpSp>
    </p:spTree>
    <p:extLst>
      <p:ext uri="{BB962C8B-B14F-4D97-AF65-F5344CB8AC3E}">
        <p14:creationId xmlns:p14="http://schemas.microsoft.com/office/powerpoint/2010/main" val="5162414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Loop – Simple Example</a:t>
            </a:r>
          </a:p>
        </p:txBody>
      </p:sp>
      <p:sp>
        <p:nvSpPr>
          <p:cNvPr id="5" name="Rectangle 2"/>
          <p:cNvSpPr>
            <a:spLocks noChangeArrowheads="1"/>
          </p:cNvSpPr>
          <p:nvPr/>
        </p:nvSpPr>
        <p:spPr bwMode="auto">
          <a:xfrm>
            <a:off x="441324" y="2057400"/>
            <a:ext cx="11049000" cy="280692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while (message != "quit")</a:t>
            </a:r>
          </a:p>
          <a:p>
            <a:pPr eaLnBrk="0" hangingPunct="0">
              <a:lnSpc>
                <a:spcPct val="90000"/>
              </a:lnSpc>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lnSpc>
                <a:spcPct val="90000"/>
              </a:lnSpc>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Blocking operation - waits for an event from OS</a:t>
            </a:r>
          </a:p>
          <a:p>
            <a:pPr eaLnBrk="0" hangingPunct="0">
              <a:lnSpc>
                <a:spcPct val="90000"/>
              </a:lnSpc>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message =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GetMessage()</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lnSpc>
                <a:spcPct val="90000"/>
              </a:lnSpc>
              <a:spcBef>
                <a:spcPct val="0"/>
              </a:spcBef>
              <a:buClr>
                <a:schemeClr val="accent5">
                  <a:lumMod val="40000"/>
                  <a:lumOff val="60000"/>
                </a:schemeClr>
              </a:buClr>
              <a:buSzPct val="70000"/>
            </a:pP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ProcessMessage</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(message);</a:t>
            </a:r>
          </a:p>
          <a:p>
            <a:pPr eaLnBrk="0" hangingPunct="0">
              <a:lnSpc>
                <a:spcPct val="90000"/>
              </a:lnSpc>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1" name="Slide Number Placeholder 1"/>
          <p:cNvSpPr>
            <a:spLocks noGrp="1"/>
          </p:cNvSpPr>
          <p:nvPr>
            <p:ph type="sldNum" sz="quarter" idx="4"/>
          </p:nvPr>
        </p:nvSpPr>
        <p:spPr>
          <a:xfrm>
            <a:off x="11504612" y="6468676"/>
            <a:ext cx="428822" cy="196477"/>
          </a:xfrm>
        </p:spPr>
        <p:txBody>
          <a:bodyPr/>
          <a:lstStyle/>
          <a:p>
            <a:fld id="{C014DD1E-5D91-48A3-AD6D-45FBA980D106}" type="slidenum">
              <a:rPr lang="en-US" smtClean="0"/>
              <a:pPr/>
              <a:t>34</a:t>
            </a:fld>
            <a:endParaRPr lang="en-US" dirty="0"/>
          </a:p>
        </p:txBody>
      </p:sp>
    </p:spTree>
    <p:extLst>
      <p:ext uri="{BB962C8B-B14F-4D97-AF65-F5344CB8AC3E}">
        <p14:creationId xmlns:p14="http://schemas.microsoft.com/office/powerpoint/2010/main" val="13397189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1446212" y="5562600"/>
            <a:ext cx="8938472" cy="820600"/>
          </a:xfrm>
          <a:prstGeom prst="rect">
            <a:avLst/>
          </a:prstGeom>
          <a:noFill/>
          <a:ln>
            <a:noFill/>
          </a:ln>
        </p:spPr>
        <p:txBody>
          <a:bodyPr lIns="36000" tIns="36000" rIns="36000" bIns="36000" anchor="b" anchorCtr="0">
            <a:noAutofit/>
          </a:bodyPr>
          <a:lstStyle/>
          <a:p>
            <a:pPr marL="0" marR="0" lvl="0" indent="0" algn="ctr" rtl="0">
              <a:lnSpc>
                <a:spcPct val="90000"/>
              </a:lnSpc>
              <a:spcBef>
                <a:spcPts val="0"/>
              </a:spcBef>
              <a:spcAft>
                <a:spcPts val="0"/>
              </a:spcAft>
              <a:buClr>
                <a:srgbClr val="F3BE60"/>
              </a:buClr>
              <a:buSzPct val="25000"/>
              <a:buFont typeface="Calibri"/>
              <a:buNone/>
            </a:pPr>
            <a:r>
              <a:rPr lang="en-US" sz="5400" b="1" i="0" u="none" strike="noStrike" cap="none">
                <a:solidFill>
                  <a:srgbClr val="F3BE60"/>
                </a:solidFill>
                <a:latin typeface="Calibri"/>
                <a:ea typeface="Calibri"/>
                <a:cs typeface="Calibri"/>
                <a:sym typeface="Calibri"/>
              </a:rPr>
              <a:t>Exercises in Class</a:t>
            </a:r>
          </a:p>
        </p:txBody>
      </p:sp>
      <p:pic>
        <p:nvPicPr>
          <p:cNvPr id="345" name="Shape 345"/>
          <p:cNvPicPr preferRelativeResize="0"/>
          <p:nvPr/>
        </p:nvPicPr>
        <p:blipFill rotWithShape="1">
          <a:blip r:embed="rId3">
            <a:alphaModFix/>
          </a:blip>
          <a:srcRect/>
          <a:stretch/>
        </p:blipFill>
        <p:spPr>
          <a:xfrm>
            <a:off x="4098925" y="1366837"/>
            <a:ext cx="3990975" cy="4124325"/>
          </a:xfrm>
          <a:prstGeom prst="rect">
            <a:avLst/>
          </a:prstGeom>
          <a:noFill/>
          <a:ln>
            <a:noFill/>
          </a:ln>
        </p:spPr>
      </p:pic>
    </p:spTree>
    <p:extLst>
      <p:ext uri="{BB962C8B-B14F-4D97-AF65-F5344CB8AC3E}">
        <p14:creationId xmlns:p14="http://schemas.microsoft.com/office/powerpoint/2010/main" val="40573277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13" y="4858190"/>
            <a:ext cx="10363200" cy="820600"/>
          </a:xfrm>
        </p:spPr>
        <p:txBody>
          <a:bodyPr/>
          <a:lstStyle/>
          <a:p>
            <a:r>
              <a:rPr lang="en-GB" dirty="0"/>
              <a:t>Observer</a:t>
            </a:r>
            <a:endParaRPr lang="en-US" dirty="0"/>
          </a:p>
        </p:txBody>
      </p:sp>
      <p:sp>
        <p:nvSpPr>
          <p:cNvPr id="6" name="Text Placeholder 5"/>
          <p:cNvSpPr>
            <a:spLocks noGrp="1"/>
          </p:cNvSpPr>
          <p:nvPr>
            <p:ph type="body" idx="1"/>
          </p:nvPr>
        </p:nvSpPr>
        <p:spPr>
          <a:xfrm>
            <a:off x="912813" y="5757966"/>
            <a:ext cx="10363200" cy="719034"/>
          </a:xfrm>
        </p:spPr>
        <p:txBody>
          <a:bodyPr/>
          <a:lstStyle/>
          <a:p>
            <a:r>
              <a:rPr lang="en-US" dirty="0"/>
              <a:t>Handle Events</a:t>
            </a:r>
          </a:p>
        </p:txBody>
      </p:sp>
      <p:grpSp>
        <p:nvGrpSpPr>
          <p:cNvPr id="3" name="Group 2"/>
          <p:cNvGrpSpPr/>
          <p:nvPr/>
        </p:nvGrpSpPr>
        <p:grpSpPr>
          <a:xfrm>
            <a:off x="3960813" y="1808805"/>
            <a:ext cx="4267200" cy="2534595"/>
            <a:chOff x="3960813" y="1808805"/>
            <a:chExt cx="4267200" cy="2534595"/>
          </a:xfrm>
        </p:grpSpPr>
        <p:sp>
          <p:nvSpPr>
            <p:cNvPr id="7" name="Rectangle: Rounded Corners 6"/>
            <p:cNvSpPr/>
            <p:nvPr/>
          </p:nvSpPr>
          <p:spPr>
            <a:xfrm>
              <a:off x="3960813" y="1808805"/>
              <a:ext cx="4267200" cy="2534595"/>
            </a:xfrm>
            <a:prstGeom prst="roundRect">
              <a:avLst>
                <a:gd name="adj" fmla="val 422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21506" name="Picture 2" descr="Image result for observer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3812" y="2057400"/>
              <a:ext cx="2082054" cy="20820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295023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37</a:t>
            </a:fld>
            <a:endParaRPr lang="en-US" dirty="0"/>
          </a:p>
        </p:txBody>
      </p:sp>
      <p:sp>
        <p:nvSpPr>
          <p:cNvPr id="3" name="Content Placeholder 2"/>
          <p:cNvSpPr>
            <a:spLocks noGrp="1"/>
          </p:cNvSpPr>
          <p:nvPr>
            <p:ph idx="1"/>
          </p:nvPr>
        </p:nvSpPr>
        <p:spPr>
          <a:xfrm>
            <a:off x="190413" y="1151121"/>
            <a:ext cx="11804822" cy="5570355"/>
          </a:xfrm>
        </p:spPr>
        <p:txBody>
          <a:bodyPr>
            <a:normAutofit/>
          </a:bodyPr>
          <a:lstStyle/>
          <a:p>
            <a:pPr>
              <a:lnSpc>
                <a:spcPct val="100000"/>
              </a:lnSpc>
            </a:pPr>
            <a:r>
              <a:rPr lang="en-GB" dirty="0"/>
              <a:t>Define a </a:t>
            </a:r>
            <a:r>
              <a:rPr lang="en-GB" b="1" dirty="0">
                <a:solidFill>
                  <a:schemeClr val="tx2">
                    <a:lumMod val="75000"/>
                  </a:schemeClr>
                </a:solidFill>
              </a:rPr>
              <a:t>one-to-many</a:t>
            </a:r>
            <a:r>
              <a:rPr lang="en-GB" dirty="0"/>
              <a:t> relationship</a:t>
            </a:r>
          </a:p>
          <a:p>
            <a:pPr>
              <a:lnSpc>
                <a:spcPct val="100000"/>
              </a:lnSpc>
            </a:pPr>
            <a:r>
              <a:rPr lang="en-GB" b="1" dirty="0">
                <a:solidFill>
                  <a:schemeClr val="tx2">
                    <a:lumMod val="75000"/>
                  </a:schemeClr>
                </a:solidFill>
              </a:rPr>
              <a:t>Update observers</a:t>
            </a:r>
            <a:r>
              <a:rPr lang="en-GB" dirty="0"/>
              <a:t> once an event in the subject occurs </a:t>
            </a:r>
            <a:endParaRPr lang="en-US" dirty="0"/>
          </a:p>
        </p:txBody>
      </p:sp>
      <p:sp>
        <p:nvSpPr>
          <p:cNvPr id="2" name="Title 1"/>
          <p:cNvSpPr>
            <a:spLocks noGrp="1"/>
          </p:cNvSpPr>
          <p:nvPr>
            <p:ph type="title"/>
          </p:nvPr>
        </p:nvSpPr>
        <p:spPr/>
        <p:txBody>
          <a:bodyPr>
            <a:normAutofit/>
          </a:bodyPr>
          <a:lstStyle/>
          <a:p>
            <a:r>
              <a:rPr lang="en-US" dirty="0"/>
              <a:t>Observer Design Pattern</a:t>
            </a:r>
          </a:p>
        </p:txBody>
      </p:sp>
      <p:sp>
        <p:nvSpPr>
          <p:cNvPr id="6" name="Rectangle 5"/>
          <p:cNvSpPr>
            <a:spLocks noChangeArrowheads="1"/>
          </p:cNvSpPr>
          <p:nvPr/>
        </p:nvSpPr>
        <p:spPr bwMode="auto">
          <a:xfrm>
            <a:off x="664116" y="3124200"/>
            <a:ext cx="10840496" cy="255454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Subject subject = new Subject();</a:t>
            </a:r>
          </a:p>
          <a:p>
            <a:pPr eaLnBrk="0" hangingPunct="0">
              <a:buClr>
                <a:schemeClr val="accent5">
                  <a:lumMod val="40000"/>
                  <a:lumOff val="60000"/>
                </a:schemeClr>
              </a:buClr>
              <a:buSzPct val="70000"/>
            </a:pP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subject.</a:t>
            </a:r>
            <a:r>
              <a:rPr lang="en-GB"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addObserver(</a:t>
            </a: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new Observer()</a:t>
            </a:r>
            <a:r>
              <a:rPr lang="en-GB"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subject.</a:t>
            </a:r>
            <a:r>
              <a:rPr lang="en-GB"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addObserver(</a:t>
            </a:r>
            <a:r>
              <a:rPr lang="en-GB"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new </a:t>
            </a: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Observer()</a:t>
            </a:r>
            <a:r>
              <a:rPr lang="en-GB"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endPar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observers are notified after a state change</a:t>
            </a:r>
          </a:p>
        </p:txBody>
      </p:sp>
    </p:spTree>
    <p:extLst>
      <p:ext uri="{BB962C8B-B14F-4D97-AF65-F5344CB8AC3E}">
        <p14:creationId xmlns:p14="http://schemas.microsoft.com/office/powerpoint/2010/main" val="155613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dirty="0"/>
              <a:t>Subject, Observer</a:t>
            </a:r>
          </a:p>
          <a:p>
            <a:r>
              <a:rPr lang="en-US" dirty="0" err="1"/>
              <a:t>ConcreteObserver</a:t>
            </a:r>
            <a:endParaRPr lang="en-US"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38</a:t>
            </a:fld>
            <a:endParaRPr lang="en-US" dirty="0"/>
          </a:p>
        </p:txBody>
      </p:sp>
      <p:sp>
        <p:nvSpPr>
          <p:cNvPr id="4" name="Title 3"/>
          <p:cNvSpPr>
            <a:spLocks noGrp="1"/>
          </p:cNvSpPr>
          <p:nvPr>
            <p:ph type="title"/>
          </p:nvPr>
        </p:nvSpPr>
        <p:spPr/>
        <p:txBody>
          <a:bodyPr>
            <a:normAutofit/>
          </a:bodyPr>
          <a:lstStyle/>
          <a:p>
            <a:r>
              <a:rPr lang="en-US" dirty="0"/>
              <a:t>Observer – UML</a:t>
            </a:r>
          </a:p>
        </p:txBody>
      </p:sp>
      <p:cxnSp>
        <p:nvCxnSpPr>
          <p:cNvPr id="23" name="Straight Connector 22"/>
          <p:cNvCxnSpPr>
            <a:cxnSpLocks/>
            <a:stCxn id="22" idx="1"/>
            <a:endCxn id="22" idx="3"/>
          </p:cNvCxnSpPr>
          <p:nvPr/>
        </p:nvCxnSpPr>
        <p:spPr>
          <a:xfrm>
            <a:off x="6640381" y="3737862"/>
            <a:ext cx="2514600"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1151140" y="2899662"/>
            <a:ext cx="9832641" cy="3120138"/>
            <a:chOff x="1151140" y="2590800"/>
            <a:chExt cx="9832641" cy="3120138"/>
          </a:xfrm>
        </p:grpSpPr>
        <p:cxnSp>
          <p:nvCxnSpPr>
            <p:cNvPr id="38" name="Connector: Elbow 37"/>
            <p:cNvCxnSpPr>
              <a:cxnSpLocks/>
              <a:stCxn id="41" idx="0"/>
              <a:endCxn id="22" idx="2"/>
            </p:cNvCxnSpPr>
            <p:nvPr/>
          </p:nvCxnSpPr>
          <p:spPr>
            <a:xfrm rot="5400000" flipH="1" flipV="1">
              <a:off x="6670941" y="3569798"/>
              <a:ext cx="910338" cy="1543142"/>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p:cNvCxnSpPr>
              <a:cxnSpLocks/>
              <a:stCxn id="35" idx="0"/>
              <a:endCxn id="22" idx="2"/>
            </p:cNvCxnSpPr>
            <p:nvPr/>
          </p:nvCxnSpPr>
          <p:spPr>
            <a:xfrm rot="16200000" flipV="1">
              <a:off x="8295610" y="3488271"/>
              <a:ext cx="910338" cy="1706195"/>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26" idx="3"/>
              <a:endCxn id="22" idx="1"/>
            </p:cNvCxnSpPr>
            <p:nvPr/>
          </p:nvCxnSpPr>
          <p:spPr>
            <a:xfrm>
              <a:off x="5332412" y="3429000"/>
              <a:ext cx="130796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p:cNvSpPr/>
            <p:nvPr/>
          </p:nvSpPr>
          <p:spPr>
            <a:xfrm>
              <a:off x="6640381" y="2971800"/>
              <a:ext cx="2514600" cy="914400"/>
            </a:xfrm>
            <a:prstGeom prst="roundRect">
              <a:avLst>
                <a:gd name="adj" fmla="val 8156"/>
              </a:avLst>
            </a:prstGeom>
            <a:solidFill>
              <a:schemeClr val="accent1">
                <a:alpha val="30000"/>
              </a:schemeClr>
            </a:solid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Observer</a:t>
              </a:r>
            </a:p>
            <a:p>
              <a:pPr algn="ctr"/>
              <a:r>
                <a:rPr lang="en-GB" dirty="0"/>
                <a:t>+notify()</a:t>
              </a:r>
            </a:p>
          </p:txBody>
        </p:sp>
        <p:sp>
          <p:nvSpPr>
            <p:cNvPr id="41" name="Rectangle: Rounded Corners 40"/>
            <p:cNvSpPr/>
            <p:nvPr/>
          </p:nvSpPr>
          <p:spPr>
            <a:xfrm>
              <a:off x="4897590" y="4796538"/>
              <a:ext cx="2913898" cy="914400"/>
            </a:xfrm>
            <a:prstGeom prst="roundRect">
              <a:avLst>
                <a:gd name="adj" fmla="val 8156"/>
              </a:avLst>
            </a:prstGeom>
            <a:solidFill>
              <a:schemeClr val="accent1">
                <a:alpha val="30000"/>
              </a:schemeClr>
            </a:solid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ConcreteObserver</a:t>
              </a:r>
              <a:endParaRPr lang="en-GB" dirty="0"/>
            </a:p>
          </p:txBody>
        </p:sp>
        <p:sp>
          <p:nvSpPr>
            <p:cNvPr id="35" name="Rectangle: Rounded Corners 34"/>
            <p:cNvSpPr/>
            <p:nvPr/>
          </p:nvSpPr>
          <p:spPr>
            <a:xfrm>
              <a:off x="8223971" y="4796538"/>
              <a:ext cx="2759810" cy="914400"/>
            </a:xfrm>
            <a:prstGeom prst="roundRect">
              <a:avLst>
                <a:gd name="adj" fmla="val 8156"/>
              </a:avLst>
            </a:prstGeom>
            <a:solidFill>
              <a:schemeClr val="accent1">
                <a:alpha val="30000"/>
              </a:schemeClr>
            </a:solid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ConcreteObserver</a:t>
              </a:r>
              <a:endParaRPr lang="en-GB" dirty="0"/>
            </a:p>
          </p:txBody>
        </p:sp>
        <p:grpSp>
          <p:nvGrpSpPr>
            <p:cNvPr id="21" name="Group 20"/>
            <p:cNvGrpSpPr/>
            <p:nvPr/>
          </p:nvGrpSpPr>
          <p:grpSpPr>
            <a:xfrm>
              <a:off x="1151140" y="2590800"/>
              <a:ext cx="4403952" cy="1676400"/>
              <a:chOff x="1151140" y="2819400"/>
              <a:chExt cx="4403952" cy="1676400"/>
            </a:xfrm>
          </p:grpSpPr>
          <p:sp>
            <p:nvSpPr>
              <p:cNvPr id="26" name="Rectangle: Rounded Corners 25"/>
              <p:cNvSpPr/>
              <p:nvPr/>
            </p:nvSpPr>
            <p:spPr>
              <a:xfrm>
                <a:off x="1163088" y="2819400"/>
                <a:ext cx="4169324" cy="1676400"/>
              </a:xfrm>
              <a:prstGeom prst="roundRect">
                <a:avLst>
                  <a:gd name="adj" fmla="val 8156"/>
                </a:avLst>
              </a:prstGeom>
              <a:solidFill>
                <a:schemeClr val="accent1">
                  <a:alpha val="30000"/>
                </a:schemeClr>
              </a:solid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Subject</a:t>
                </a:r>
              </a:p>
              <a:p>
                <a:pPr algn="ctr"/>
                <a:r>
                  <a:rPr lang="en-GB" dirty="0"/>
                  <a:t>-ObserverCollection</a:t>
                </a:r>
              </a:p>
              <a:p>
                <a:pPr algn="ctr"/>
                <a:r>
                  <a:rPr lang="en-GB" dirty="0"/>
                  <a:t>+registerObserver(Observer)</a:t>
                </a:r>
              </a:p>
              <a:p>
                <a:pPr algn="ctr"/>
                <a:r>
                  <a:rPr lang="en-GB" dirty="0"/>
                  <a:t>+notifyObservers()</a:t>
                </a:r>
              </a:p>
            </p:txBody>
          </p:sp>
          <p:sp>
            <p:nvSpPr>
              <p:cNvPr id="24" name="Flowchart: Decision 23"/>
              <p:cNvSpPr/>
              <p:nvPr/>
            </p:nvSpPr>
            <p:spPr>
              <a:xfrm>
                <a:off x="5324904" y="3591128"/>
                <a:ext cx="230188" cy="152400"/>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cxnSp>
            <p:nvCxnSpPr>
              <p:cNvPr id="30" name="Straight Connector 29"/>
              <p:cNvCxnSpPr>
                <a:cxnSpLocks/>
              </p:cNvCxnSpPr>
              <p:nvPr/>
            </p:nvCxnSpPr>
            <p:spPr>
              <a:xfrm>
                <a:off x="1163088" y="3276600"/>
                <a:ext cx="416932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p:cNvCxnSpPr>
                <a:cxnSpLocks/>
              </p:cNvCxnSpPr>
              <p:nvPr/>
            </p:nvCxnSpPr>
            <p:spPr>
              <a:xfrm>
                <a:off x="1151140" y="3686784"/>
                <a:ext cx="4169324" cy="0"/>
              </a:xfrm>
              <a:prstGeom prst="line">
                <a:avLst/>
              </a:prstGeom>
              <a:ln w="12700"/>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6262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39</a:t>
            </a:fld>
            <a:endParaRPr lang="en-US" dirty="0"/>
          </a:p>
        </p:txBody>
      </p:sp>
      <p:sp>
        <p:nvSpPr>
          <p:cNvPr id="3" name="Content Placeholder 2"/>
          <p:cNvSpPr>
            <a:spLocks noGrp="1"/>
          </p:cNvSpPr>
          <p:nvPr>
            <p:ph idx="1"/>
          </p:nvPr>
        </p:nvSpPr>
        <p:spPr>
          <a:xfrm>
            <a:off x="190413" y="1151121"/>
            <a:ext cx="11804822" cy="5570355"/>
          </a:xfrm>
        </p:spPr>
        <p:txBody>
          <a:bodyPr>
            <a:normAutofit/>
          </a:bodyPr>
          <a:lstStyle/>
          <a:p>
            <a:r>
              <a:rPr lang="en-US" noProof="1">
                <a:latin typeface="+mj-lt"/>
              </a:rPr>
              <a:t>Implement the following: </a:t>
            </a:r>
          </a:p>
          <a:p>
            <a:r>
              <a:rPr lang="en-US" noProof="1"/>
              <a:t>interface </a:t>
            </a:r>
            <a:r>
              <a:rPr lang="en-US" b="1" noProof="1">
                <a:solidFill>
                  <a:schemeClr val="tx2">
                    <a:lumMod val="75000"/>
                  </a:schemeClr>
                </a:solidFill>
                <a:latin typeface="Consolas" panose="020B0609020204030204" pitchFamily="49" charset="0"/>
              </a:rPr>
              <a:t>I</a:t>
            </a:r>
            <a:r>
              <a:rPr lang="en-US" b="1" noProof="1" smtClean="0">
                <a:solidFill>
                  <a:schemeClr val="tx2">
                    <a:lumMod val="75000"/>
                  </a:schemeClr>
                </a:solidFill>
                <a:latin typeface="Consolas" panose="020B0609020204030204" pitchFamily="49" charset="0"/>
              </a:rPr>
              <a:t>Subject</a:t>
            </a:r>
            <a:endParaRPr lang="en-US" noProof="1">
              <a:latin typeface="+mj-lt"/>
            </a:endParaRPr>
          </a:p>
          <a:p>
            <a:pPr lvl="1"/>
            <a:r>
              <a:rPr lang="en-US" b="1" noProof="1">
                <a:solidFill>
                  <a:schemeClr val="tx2">
                    <a:lumMod val="75000"/>
                  </a:schemeClr>
                </a:solidFill>
                <a:latin typeface="Consolas" panose="020B0609020204030204" pitchFamily="49" charset="0"/>
              </a:rPr>
              <a:t>void </a:t>
            </a:r>
            <a:r>
              <a:rPr lang="en-US" b="1" noProof="1" smtClean="0">
                <a:solidFill>
                  <a:schemeClr val="tx2">
                    <a:lumMod val="75000"/>
                  </a:schemeClr>
                </a:solidFill>
                <a:latin typeface="Consolas" panose="020B0609020204030204" pitchFamily="49" charset="0"/>
              </a:rPr>
              <a:t>Register(IObserver</a:t>
            </a:r>
            <a:r>
              <a:rPr lang="en-US" b="1" noProof="1">
                <a:solidFill>
                  <a:schemeClr val="tx2">
                    <a:lumMod val="75000"/>
                  </a:schemeClr>
                </a:solidFill>
                <a:latin typeface="Consolas" panose="020B0609020204030204" pitchFamily="49" charset="0"/>
              </a:rPr>
              <a:t>)</a:t>
            </a:r>
          </a:p>
          <a:p>
            <a:pPr lvl="1"/>
            <a:r>
              <a:rPr lang="en-US" b="1" noProof="1">
                <a:solidFill>
                  <a:schemeClr val="tx2">
                    <a:lumMod val="75000"/>
                  </a:schemeClr>
                </a:solidFill>
                <a:latin typeface="Consolas" panose="020B0609020204030204" pitchFamily="49" charset="0"/>
              </a:rPr>
              <a:t>void </a:t>
            </a:r>
            <a:r>
              <a:rPr lang="en-US" b="1" noProof="1" smtClean="0">
                <a:solidFill>
                  <a:schemeClr val="tx2">
                    <a:lumMod val="75000"/>
                  </a:schemeClr>
                </a:solidFill>
                <a:latin typeface="Consolas" panose="020B0609020204030204" pitchFamily="49" charset="0"/>
              </a:rPr>
              <a:t>Unregister(IObserver</a:t>
            </a:r>
            <a:r>
              <a:rPr lang="en-US" b="1" noProof="1">
                <a:solidFill>
                  <a:schemeClr val="tx2">
                    <a:lumMod val="75000"/>
                  </a:schemeClr>
                </a:solidFill>
                <a:latin typeface="Consolas" panose="020B0609020204030204" pitchFamily="49" charset="0"/>
              </a:rPr>
              <a:t>)</a:t>
            </a:r>
          </a:p>
          <a:p>
            <a:pPr lvl="1"/>
            <a:r>
              <a:rPr lang="en-US" b="1" noProof="1">
                <a:solidFill>
                  <a:schemeClr val="tx2">
                    <a:lumMod val="75000"/>
                  </a:schemeClr>
                </a:solidFill>
                <a:latin typeface="Consolas" panose="020B0609020204030204" pitchFamily="49" charset="0"/>
              </a:rPr>
              <a:t>void </a:t>
            </a:r>
            <a:r>
              <a:rPr lang="en-US" b="1" noProof="1" smtClean="0">
                <a:solidFill>
                  <a:schemeClr val="tx2">
                    <a:lumMod val="75000"/>
                  </a:schemeClr>
                </a:solidFill>
                <a:latin typeface="Consolas" panose="020B0609020204030204" pitchFamily="49" charset="0"/>
              </a:rPr>
              <a:t>NotifyObservers</a:t>
            </a:r>
            <a:r>
              <a:rPr lang="en-US" b="1" noProof="1">
                <a:solidFill>
                  <a:schemeClr val="tx2">
                    <a:lumMod val="75000"/>
                  </a:schemeClr>
                </a:solidFill>
                <a:latin typeface="Consolas" panose="020B0609020204030204" pitchFamily="49" charset="0"/>
              </a:rPr>
              <a:t>()</a:t>
            </a:r>
          </a:p>
          <a:p>
            <a:r>
              <a:rPr lang="en-US" noProof="1">
                <a:latin typeface="+mj-lt"/>
              </a:rPr>
              <a:t>interface</a:t>
            </a:r>
            <a:r>
              <a:rPr lang="en-US" b="1" noProof="1">
                <a:solidFill>
                  <a:schemeClr val="tx2">
                    <a:lumMod val="75000"/>
                  </a:schemeClr>
                </a:solidFill>
                <a:latin typeface="Consolas" panose="020B0609020204030204" pitchFamily="49" charset="0"/>
              </a:rPr>
              <a:t> </a:t>
            </a:r>
            <a:r>
              <a:rPr lang="en-US" b="1" noProof="1">
                <a:solidFill>
                  <a:schemeClr val="tx2">
                    <a:lumMod val="75000"/>
                  </a:schemeClr>
                </a:solidFill>
                <a:latin typeface="Consolas" panose="020B0609020204030204" pitchFamily="49" charset="0"/>
              </a:rPr>
              <a:t>I</a:t>
            </a:r>
            <a:r>
              <a:rPr lang="en-US" b="1" noProof="1" smtClean="0">
                <a:solidFill>
                  <a:schemeClr val="tx2">
                    <a:lumMod val="75000"/>
                  </a:schemeClr>
                </a:solidFill>
                <a:latin typeface="Consolas" panose="020B0609020204030204" pitchFamily="49" charset="0"/>
              </a:rPr>
              <a:t>Observer</a:t>
            </a:r>
            <a:endParaRPr lang="en-US" b="1" noProof="1">
              <a:solidFill>
                <a:schemeClr val="tx2">
                  <a:lumMod val="75000"/>
                </a:schemeClr>
              </a:solidFill>
              <a:latin typeface="Consolas" panose="020B0609020204030204" pitchFamily="49" charset="0"/>
            </a:endParaRPr>
          </a:p>
          <a:p>
            <a:pPr lvl="1"/>
            <a:r>
              <a:rPr lang="en-US" b="1" noProof="1" smtClean="0">
                <a:solidFill>
                  <a:schemeClr val="tx2">
                    <a:lumMod val="75000"/>
                  </a:schemeClr>
                </a:solidFill>
                <a:latin typeface="Consolas" panose="020B0609020204030204" pitchFamily="49" charset="0"/>
              </a:rPr>
              <a:t>Update(int</a:t>
            </a:r>
            <a:r>
              <a:rPr lang="en-US" b="1" noProof="1">
                <a:solidFill>
                  <a:schemeClr val="tx2">
                    <a:lumMod val="75000"/>
                  </a:schemeClr>
                </a:solidFill>
                <a:latin typeface="Consolas" panose="020B0609020204030204" pitchFamily="49" charset="0"/>
              </a:rPr>
              <a:t>)</a:t>
            </a:r>
          </a:p>
          <a:p>
            <a:r>
              <a:rPr lang="en-US" noProof="1">
                <a:latin typeface="+mj-lt"/>
              </a:rPr>
              <a:t>If a </a:t>
            </a:r>
            <a:r>
              <a:rPr lang="en-US" b="1" noProof="1">
                <a:solidFill>
                  <a:schemeClr val="tx2">
                    <a:lumMod val="75000"/>
                  </a:schemeClr>
                </a:solidFill>
                <a:latin typeface="+mj-lt"/>
              </a:rPr>
              <a:t>Target</a:t>
            </a:r>
            <a:r>
              <a:rPr lang="en-US" noProof="1">
                <a:latin typeface="+mj-lt"/>
              </a:rPr>
              <a:t> dies, it should </a:t>
            </a:r>
            <a:r>
              <a:rPr lang="en-US" b="1" noProof="1">
                <a:solidFill>
                  <a:schemeClr val="tx2">
                    <a:lumMod val="75000"/>
                  </a:schemeClr>
                </a:solidFill>
                <a:latin typeface="+mj-lt"/>
              </a:rPr>
              <a:t>send reward</a:t>
            </a:r>
            <a:r>
              <a:rPr lang="en-US" noProof="1">
                <a:latin typeface="+mj-lt"/>
              </a:rPr>
              <a:t> to all of its </a:t>
            </a:r>
            <a:r>
              <a:rPr lang="en-US" b="1" noProof="1">
                <a:solidFill>
                  <a:schemeClr val="tx2">
                    <a:lumMod val="75000"/>
                  </a:schemeClr>
                </a:solidFill>
                <a:latin typeface="+mj-lt"/>
              </a:rPr>
              <a:t>Observers</a:t>
            </a:r>
            <a:r>
              <a:rPr lang="en-US" noProof="1">
                <a:latin typeface="+mj-lt"/>
              </a:rPr>
              <a:t> </a:t>
            </a:r>
          </a:p>
        </p:txBody>
      </p:sp>
      <p:sp>
        <p:nvSpPr>
          <p:cNvPr id="4" name="Title 3"/>
          <p:cNvSpPr>
            <a:spLocks noGrp="1"/>
          </p:cNvSpPr>
          <p:nvPr>
            <p:ph type="title"/>
          </p:nvPr>
        </p:nvSpPr>
        <p:spPr/>
        <p:txBody>
          <a:bodyPr/>
          <a:lstStyle/>
          <a:p>
            <a:r>
              <a:rPr lang="en-US" dirty="0"/>
              <a:t>Problem: Observer</a:t>
            </a:r>
          </a:p>
        </p:txBody>
      </p:sp>
      <p:pic>
        <p:nvPicPr>
          <p:cNvPr id="9218" name="Picture 2" descr="Image result for chest gold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8612" y="3505200"/>
            <a:ext cx="20574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67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5520091"/>
            <a:ext cx="8938472" cy="820600"/>
          </a:xfrm>
        </p:spPr>
        <p:txBody>
          <a:bodyPr/>
          <a:lstStyle/>
          <a:p>
            <a:r>
              <a:rPr lang="en-US" dirty="0" smtClean="0"/>
              <a:t>Events</a:t>
            </a:r>
            <a:endParaRPr lang="en-US" dirty="0"/>
          </a:p>
        </p:txBody>
      </p:sp>
      <p:pic>
        <p:nvPicPr>
          <p:cNvPr id="3" name="Picture 2"/>
          <p:cNvPicPr>
            <a:picLocks noChangeAspect="1"/>
          </p:cNvPicPr>
          <p:nvPr/>
        </p:nvPicPr>
        <p:blipFill>
          <a:blip r:embed="rId2"/>
          <a:stretch>
            <a:fillRect/>
          </a:stretch>
        </p:blipFill>
        <p:spPr>
          <a:xfrm>
            <a:off x="2928238" y="533400"/>
            <a:ext cx="5974420" cy="4742341"/>
          </a:xfrm>
          <a:prstGeom prst="rect">
            <a:avLst/>
          </a:prstGeom>
        </p:spPr>
      </p:pic>
    </p:spTree>
    <p:extLst>
      <p:ext uri="{BB962C8B-B14F-4D97-AF65-F5344CB8AC3E}">
        <p14:creationId xmlns:p14="http://schemas.microsoft.com/office/powerpoint/2010/main" val="32069912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40</a:t>
            </a:fld>
            <a:endParaRPr lang="en-US" dirty="0"/>
          </a:p>
        </p:txBody>
      </p:sp>
      <p:sp>
        <p:nvSpPr>
          <p:cNvPr id="4" name="Title 3"/>
          <p:cNvSpPr>
            <a:spLocks noGrp="1"/>
          </p:cNvSpPr>
          <p:nvPr>
            <p:ph type="title"/>
          </p:nvPr>
        </p:nvSpPr>
        <p:spPr/>
        <p:txBody>
          <a:bodyPr/>
          <a:lstStyle/>
          <a:p>
            <a:r>
              <a:rPr lang="en-US" dirty="0"/>
              <a:t>Solution: Observer</a:t>
            </a:r>
          </a:p>
        </p:txBody>
      </p:sp>
      <p:sp>
        <p:nvSpPr>
          <p:cNvPr id="20" name="Rectangle 5"/>
          <p:cNvSpPr>
            <a:spLocks noChangeArrowheads="1"/>
          </p:cNvSpPr>
          <p:nvPr/>
        </p:nvSpPr>
        <p:spPr bwMode="auto">
          <a:xfrm>
            <a:off x="664116" y="1346383"/>
            <a:ext cx="10840496" cy="267765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public interface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Subject</a:t>
            </a:r>
          </a:p>
          <a:p>
            <a:pPr eaLnBrk="0" hangingPunct="0">
              <a:buClr>
                <a:schemeClr val="accent5">
                  <a:lumMod val="40000"/>
                  <a:lumOff val="60000"/>
                </a:schemeClr>
              </a:buClr>
              <a:buSzPct val="70000"/>
            </a:pP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void Register(IObserver </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void Unregister(IObserver </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void NotifyObservers</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5"/>
          <p:cNvSpPr>
            <a:spLocks noChangeArrowheads="1"/>
          </p:cNvSpPr>
          <p:nvPr/>
        </p:nvSpPr>
        <p:spPr bwMode="auto">
          <a:xfrm>
            <a:off x="664116" y="4433858"/>
            <a:ext cx="10840496" cy="138499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public interface </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Target </a:t>
            </a:r>
            <a:r>
              <a:rPr lang="en-GB"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Subject</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AutoShape 6"/>
          <p:cNvSpPr>
            <a:spLocks noChangeArrowheads="1"/>
          </p:cNvSpPr>
          <p:nvPr/>
        </p:nvSpPr>
        <p:spPr bwMode="auto">
          <a:xfrm>
            <a:off x="6551612" y="4953000"/>
            <a:ext cx="3343231" cy="865853"/>
          </a:xfrm>
          <a:prstGeom prst="wedgeRoundRectCallout">
            <a:avLst>
              <a:gd name="adj1" fmla="val -57211"/>
              <a:gd name="adj2" fmla="val -5417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mj-lt"/>
              </a:rPr>
              <a:t>* This is </a:t>
            </a:r>
            <a:r>
              <a:rPr lang="en-US" b="1" dirty="0">
                <a:solidFill>
                  <a:schemeClr val="tx2">
                    <a:lumMod val="75000"/>
                  </a:schemeClr>
                </a:solidFill>
                <a:latin typeface="+mj-lt"/>
              </a:rPr>
              <a:t>violation</a:t>
            </a:r>
            <a:r>
              <a:rPr lang="en-US" dirty="0">
                <a:solidFill>
                  <a:schemeClr val="tx1"/>
                </a:solidFill>
                <a:latin typeface="+mj-lt"/>
              </a:rPr>
              <a:t> of </a:t>
            </a:r>
            <a:r>
              <a:rPr lang="en-US" b="1" dirty="0">
                <a:solidFill>
                  <a:schemeClr val="tx2">
                    <a:lumMod val="75000"/>
                  </a:schemeClr>
                </a:solidFill>
                <a:latin typeface="+mj-lt"/>
              </a:rPr>
              <a:t>ISP</a:t>
            </a:r>
            <a:r>
              <a:rPr lang="en-US" dirty="0">
                <a:solidFill>
                  <a:schemeClr val="tx1"/>
                </a:solidFill>
                <a:latin typeface="+mj-lt"/>
              </a:rPr>
              <a:t>, find a better solution</a:t>
            </a:r>
            <a:endParaRPr lang="bg-BG" dirty="0">
              <a:solidFill>
                <a:schemeClr val="tx1"/>
              </a:solidFill>
              <a:latin typeface="+mj-lt"/>
            </a:endParaRPr>
          </a:p>
        </p:txBody>
      </p:sp>
    </p:spTree>
    <p:extLst>
      <p:ext uri="{BB962C8B-B14F-4D97-AF65-F5344CB8AC3E}">
        <p14:creationId xmlns:p14="http://schemas.microsoft.com/office/powerpoint/2010/main" val="21283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41</a:t>
            </a:fld>
            <a:endParaRPr lang="en-US" dirty="0"/>
          </a:p>
        </p:txBody>
      </p:sp>
      <p:sp>
        <p:nvSpPr>
          <p:cNvPr id="4" name="Title 3"/>
          <p:cNvSpPr>
            <a:spLocks noGrp="1"/>
          </p:cNvSpPr>
          <p:nvPr>
            <p:ph type="title"/>
          </p:nvPr>
        </p:nvSpPr>
        <p:spPr/>
        <p:txBody>
          <a:bodyPr/>
          <a:lstStyle/>
          <a:p>
            <a:r>
              <a:rPr lang="en-US" dirty="0"/>
              <a:t>Solution: Observer</a:t>
            </a:r>
          </a:p>
        </p:txBody>
      </p:sp>
      <p:sp>
        <p:nvSpPr>
          <p:cNvPr id="5" name="Rectangle 5"/>
          <p:cNvSpPr>
            <a:spLocks noChangeArrowheads="1"/>
          </p:cNvSpPr>
          <p:nvPr/>
        </p:nvSpPr>
        <p:spPr bwMode="auto">
          <a:xfrm>
            <a:off x="647288" y="1295400"/>
            <a:ext cx="10840496"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public </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interface</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a:t>
            </a:r>
          </a:p>
          <a:p>
            <a:pPr eaLnBrk="0" hangingPunct="0">
              <a:buClr>
                <a:schemeClr val="accent5">
                  <a:lumMod val="40000"/>
                  <a:lumOff val="60000"/>
                </a:schemeClr>
              </a:buClr>
              <a:buSzPct val="70000"/>
            </a:pP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void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Update(int </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val);</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5"/>
          <p:cNvSpPr>
            <a:spLocks noChangeArrowheads="1"/>
          </p:cNvSpPr>
          <p:nvPr/>
        </p:nvSpPr>
        <p:spPr bwMode="auto">
          <a:xfrm>
            <a:off x="647288" y="3810000"/>
            <a:ext cx="10840496"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class Hero </a:t>
            </a:r>
            <a:r>
              <a:rPr lang="en-GB"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Attacker</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Observer</a:t>
            </a:r>
          </a:p>
          <a:p>
            <a:pPr eaLnBrk="0" hangingPunct="0">
              <a:buClr>
                <a:schemeClr val="accent5">
                  <a:lumMod val="40000"/>
                  <a:lumOff val="60000"/>
                </a:schemeClr>
              </a:buClr>
              <a:buSzPct val="70000"/>
            </a:pP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 implementation</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56883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42</a:t>
            </a:fld>
            <a:endParaRPr lang="en-US" dirty="0"/>
          </a:p>
        </p:txBody>
      </p:sp>
      <p:sp>
        <p:nvSpPr>
          <p:cNvPr id="4" name="Title 3"/>
          <p:cNvSpPr>
            <a:spLocks noGrp="1"/>
          </p:cNvSpPr>
          <p:nvPr>
            <p:ph type="title"/>
          </p:nvPr>
        </p:nvSpPr>
        <p:spPr/>
        <p:txBody>
          <a:bodyPr/>
          <a:lstStyle/>
          <a:p>
            <a:r>
              <a:rPr lang="en-US" dirty="0"/>
              <a:t>Solution: Observer</a:t>
            </a:r>
          </a:p>
        </p:txBody>
      </p:sp>
      <p:sp>
        <p:nvSpPr>
          <p:cNvPr id="20" name="Rectangle 5"/>
          <p:cNvSpPr>
            <a:spLocks noChangeArrowheads="1"/>
          </p:cNvSpPr>
          <p:nvPr/>
        </p:nvSpPr>
        <p:spPr bwMode="auto">
          <a:xfrm>
            <a:off x="608012" y="929374"/>
            <a:ext cx="10840496" cy="569386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public void </a:t>
            </a:r>
            <a:r>
              <a:rPr lang="en-GB"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Register(</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I</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 </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a:t>
            </a:r>
            <a:r>
              <a:rPr lang="en-GB"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this.observers.add(observer</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public void </a:t>
            </a:r>
            <a:r>
              <a:rPr lang="en-GB"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Unregister(</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IO</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bserver </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a:t>
            </a:r>
            <a:r>
              <a:rPr lang="en-GB"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this.observers.remove(observer</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public void </a:t>
            </a:r>
            <a:r>
              <a:rPr lang="en-GB"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NotifyObservers()</a:t>
            </a:r>
          </a:p>
          <a:p>
            <a:pPr eaLnBrk="0" hangingPunct="0">
              <a:buClr>
                <a:schemeClr val="accent5">
                  <a:lumMod val="40000"/>
                  <a:lumOff val="60000"/>
                </a:schemeClr>
              </a:buClr>
              <a:buSzPct val="70000"/>
            </a:pP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foreach (IObserver </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in </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observers</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observer.Update(this.reward</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7" name="AutoShape 6"/>
          <p:cNvSpPr>
            <a:spLocks noChangeArrowheads="1"/>
          </p:cNvSpPr>
          <p:nvPr/>
        </p:nvSpPr>
        <p:spPr bwMode="auto">
          <a:xfrm>
            <a:off x="7923212" y="3590130"/>
            <a:ext cx="3276600" cy="825918"/>
          </a:xfrm>
          <a:prstGeom prst="wedgeRoundRectCallout">
            <a:avLst>
              <a:gd name="adj1" fmla="val -56865"/>
              <a:gd name="adj2" fmla="val -423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mj-lt"/>
              </a:rPr>
              <a:t>Add methods to Dragon implementation</a:t>
            </a:r>
            <a:endParaRPr lang="bg-BG" dirty="0">
              <a:solidFill>
                <a:schemeClr val="tx1"/>
              </a:solidFill>
              <a:latin typeface="+mj-lt"/>
            </a:endParaRPr>
          </a:p>
        </p:txBody>
      </p:sp>
    </p:spTree>
    <p:extLst>
      <p:ext uri="{BB962C8B-B14F-4D97-AF65-F5344CB8AC3E}">
        <p14:creationId xmlns:p14="http://schemas.microsoft.com/office/powerpoint/2010/main" val="55652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43</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a:lnSpc>
                <a:spcPct val="100000"/>
              </a:lnSpc>
              <a:spcBef>
                <a:spcPts val="1200"/>
              </a:spcBef>
            </a:pPr>
            <a:r>
              <a:rPr lang="en-US" dirty="0">
                <a:effectLst>
                  <a:outerShdw blurRad="50800" dist="38100" algn="tr" rotWithShape="0">
                    <a:prstClr val="black">
                      <a:alpha val="40000"/>
                    </a:prstClr>
                  </a:outerShdw>
                </a:effectLst>
              </a:rPr>
              <a:t>A delegate is a </a:t>
            </a:r>
            <a:r>
              <a:rPr lang="en-US" dirty="0">
                <a:solidFill>
                  <a:schemeClr val="tx2">
                    <a:lumMod val="75000"/>
                  </a:schemeClr>
                </a:solidFill>
                <a:effectLst>
                  <a:outerShdw blurRad="50800" dist="38100" algn="tr" rotWithShape="0">
                    <a:prstClr val="black">
                      <a:alpha val="40000"/>
                    </a:prstClr>
                  </a:outerShdw>
                </a:effectLst>
              </a:rPr>
              <a:t>specialized class </a:t>
            </a:r>
            <a:r>
              <a:rPr lang="en-US" dirty="0">
                <a:effectLst>
                  <a:outerShdw blurRad="50800" dist="38100" algn="tr" rotWithShape="0">
                    <a:prstClr val="black">
                      <a:alpha val="40000"/>
                    </a:prstClr>
                  </a:outerShdw>
                </a:effectLst>
              </a:rPr>
              <a:t/>
            </a:r>
            <a:br>
              <a:rPr lang="en-US" dirty="0">
                <a:effectLst>
                  <a:outerShdw blurRad="50800" dist="38100" algn="tr" rotWithShape="0">
                    <a:prstClr val="black">
                      <a:alpha val="40000"/>
                    </a:prstClr>
                  </a:outerShdw>
                </a:effectLst>
              </a:rPr>
            </a:br>
            <a:r>
              <a:rPr lang="en-US" dirty="0">
                <a:effectLst>
                  <a:outerShdw blurRad="50800" dist="38100" algn="tr" rotWithShape="0">
                    <a:prstClr val="black">
                      <a:alpha val="40000"/>
                    </a:prstClr>
                  </a:outerShdw>
                </a:effectLst>
              </a:rPr>
              <a:t>often called a “</a:t>
            </a:r>
            <a:r>
              <a:rPr lang="en-US" dirty="0">
                <a:solidFill>
                  <a:schemeClr val="tx2">
                    <a:lumMod val="75000"/>
                  </a:schemeClr>
                </a:solidFill>
                <a:effectLst>
                  <a:outerShdw blurRad="50800" dist="38100" algn="tr" rotWithShape="0">
                    <a:prstClr val="black">
                      <a:alpha val="40000"/>
                    </a:prstClr>
                  </a:outerShdw>
                </a:effectLst>
              </a:rPr>
              <a:t>Function Pointer</a:t>
            </a:r>
            <a:r>
              <a:rPr lang="en-US" dirty="0" smtClean="0">
                <a:effectLst>
                  <a:outerShdw blurRad="50800" dist="38100" algn="tr" rotWithShape="0">
                    <a:prstClr val="black">
                      <a:alpha val="40000"/>
                    </a:prstClr>
                  </a:outerShdw>
                </a:effectLst>
              </a:rPr>
              <a:t>”</a:t>
            </a:r>
            <a:endParaRPr lang="en-US" dirty="0" smtClean="0">
              <a:solidFill>
                <a:schemeClr val="tx2">
                  <a:lumMod val="75000"/>
                </a:schemeClr>
              </a:solidFill>
              <a:effectLst>
                <a:outerShdw blurRad="50800" dist="38100" algn="tr" rotWithShape="0">
                  <a:prstClr val="black">
                    <a:alpha val="40000"/>
                  </a:prstClr>
                </a:outerShdw>
              </a:effectLst>
            </a:endParaRPr>
          </a:p>
          <a:p>
            <a:pPr>
              <a:lnSpc>
                <a:spcPct val="100000"/>
              </a:lnSpc>
              <a:spcBef>
                <a:spcPts val="1200"/>
              </a:spcBef>
            </a:pPr>
            <a:r>
              <a:rPr lang="en-US" dirty="0" smtClean="0">
                <a:solidFill>
                  <a:schemeClr val="tx2">
                    <a:lumMod val="75000"/>
                  </a:schemeClr>
                </a:solidFill>
                <a:effectLst>
                  <a:outerShdw blurRad="50800" dist="38100" algn="tr" rotWithShape="0">
                    <a:prstClr val="black">
                      <a:alpha val="40000"/>
                    </a:prstClr>
                  </a:outerShdw>
                </a:effectLst>
              </a:rPr>
              <a:t>Events</a:t>
            </a:r>
            <a:r>
              <a:rPr lang="en-US" dirty="0" smtClean="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allow subscribing for notifications</a:t>
            </a:r>
            <a:br>
              <a:rPr lang="en-US" dirty="0">
                <a:effectLst>
                  <a:outerShdw blurRad="50800" dist="38100" algn="tr" rotWithShape="0">
                    <a:prstClr val="black">
                      <a:alpha val="40000"/>
                    </a:prstClr>
                  </a:outerShdw>
                </a:effectLst>
              </a:rPr>
            </a:br>
            <a:r>
              <a:rPr lang="en-US" dirty="0">
                <a:effectLst>
                  <a:outerShdw blurRad="50800" dist="38100" algn="tr" rotWithShape="0">
                    <a:prstClr val="black">
                      <a:alpha val="40000"/>
                    </a:prstClr>
                  </a:outerShdw>
                </a:effectLst>
              </a:rPr>
              <a:t>about something happening in an object</a:t>
            </a:r>
          </a:p>
          <a:p>
            <a:pPr lvl="1">
              <a:lnSpc>
                <a:spcPct val="100000"/>
              </a:lnSpc>
              <a:spcBef>
                <a:spcPts val="1200"/>
              </a:spcBef>
            </a:pPr>
            <a:r>
              <a:rPr lang="en-US" dirty="0">
                <a:effectLst>
                  <a:outerShdw blurRad="50800" dist="38100" algn="tr" rotWithShape="0">
                    <a:prstClr val="black">
                      <a:alpha val="40000"/>
                    </a:prstClr>
                  </a:outerShdw>
                </a:effectLst>
              </a:rPr>
              <a:t>When an </a:t>
            </a:r>
            <a:r>
              <a:rPr lang="en-US" dirty="0">
                <a:solidFill>
                  <a:schemeClr val="tx2">
                    <a:lumMod val="75000"/>
                  </a:schemeClr>
                </a:solidFill>
                <a:effectLst>
                  <a:outerShdw blurRad="50800" dist="38100" algn="tr" rotWithShape="0">
                    <a:prstClr val="black">
                      <a:alpha val="40000"/>
                    </a:prstClr>
                  </a:outerShdw>
                </a:effectLst>
              </a:rPr>
              <a:t>event</a:t>
            </a:r>
            <a:r>
              <a:rPr lang="en-US" dirty="0">
                <a:effectLst>
                  <a:outerShdw blurRad="50800" dist="38100" algn="tr" rotWithShape="0">
                    <a:prstClr val="black">
                      <a:alpha val="40000"/>
                    </a:prstClr>
                  </a:outerShdw>
                </a:effectLst>
              </a:rPr>
              <a:t> "happens", all subscribers are </a:t>
            </a:r>
            <a:r>
              <a:rPr lang="en-US" dirty="0" smtClean="0">
                <a:effectLst>
                  <a:outerShdw blurRad="50800" dist="38100" algn="tr" rotWithShape="0">
                    <a:prstClr val="black">
                      <a:alpha val="40000"/>
                    </a:prstClr>
                  </a:outerShdw>
                </a:effectLst>
              </a:rPr>
              <a:t>notified</a:t>
            </a:r>
          </a:p>
          <a:p>
            <a:pPr>
              <a:lnSpc>
                <a:spcPct val="100000"/>
              </a:lnSpc>
              <a:spcBef>
                <a:spcPts val="1200"/>
              </a:spcBef>
            </a:pPr>
            <a:r>
              <a:rPr lang="en-US" dirty="0" smtClean="0">
                <a:effectLst>
                  <a:outerShdw blurRad="50800" dist="38100" algn="tr" rotWithShape="0">
                    <a:prstClr val="black">
                      <a:alpha val="40000"/>
                    </a:prstClr>
                  </a:outerShdw>
                </a:effectLst>
              </a:rPr>
              <a:t>Observer pattern</a:t>
            </a:r>
            <a:endParaRPr lang="en-US" dirty="0">
              <a:effectLst>
                <a:outerShdw blurRad="50800" dist="38100" algn="tr" rotWithShape="0">
                  <a:prstClr val="black">
                    <a:alpha val="40000"/>
                  </a:prstClr>
                </a:outerShdw>
              </a:effectLst>
            </a:endParaRPr>
          </a:p>
          <a:p>
            <a:pPr>
              <a:lnSpc>
                <a:spcPct val="100000"/>
              </a:lnSpc>
            </a:pPr>
            <a:endParaRPr lang="en-US" sz="3200" dirty="0"/>
          </a:p>
        </p:txBody>
      </p:sp>
      <p:sp>
        <p:nvSpPr>
          <p:cNvPr id="4" name="Title 3"/>
          <p:cNvSpPr>
            <a:spLocks noGrp="1"/>
          </p:cNvSpPr>
          <p:nvPr>
            <p:ph type="title"/>
          </p:nvPr>
        </p:nvSpPr>
        <p:spPr/>
        <p:txBody>
          <a:bodyPr>
            <a:normAutofit/>
          </a:bodyPr>
          <a:lstStyle/>
          <a:p>
            <a:r>
              <a:rPr lang="en-US" dirty="0"/>
              <a:t>Summary</a:t>
            </a:r>
          </a:p>
        </p:txBody>
      </p:sp>
      <p:pic>
        <p:nvPicPr>
          <p:cNvPr id="7"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5612" y="1524000"/>
            <a:ext cx="3559806" cy="2640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241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dirty="0">
                <a:solidFill>
                  <a:srgbClr val="F6D18E"/>
                </a:solidFill>
                <a:ea typeface="Calibri"/>
                <a:cs typeface="Calibri"/>
                <a:sym typeface="Calibri"/>
              </a:rPr>
              <a:t>Object Communication </a:t>
            </a:r>
            <a:r>
              <a:rPr lang="en-US" dirty="0" smtClean="0">
                <a:solidFill>
                  <a:srgbClr val="F6D18E"/>
                </a:solidFill>
                <a:ea typeface="Calibri"/>
                <a:cs typeface="Calibri"/>
                <a:sym typeface="Calibri"/>
              </a:rPr>
              <a:t>and </a:t>
            </a:r>
            <a:r>
              <a:rPr lang="en-US" dirty="0">
                <a:solidFill>
                  <a:srgbClr val="F6D18E"/>
                </a:solidFill>
                <a:ea typeface="Calibri"/>
                <a:cs typeface="Calibri"/>
                <a:sym typeface="Calibri"/>
              </a:rPr>
              <a:t>Events</a:t>
            </a:r>
            <a:endParaRPr lang="en-US" dirty="0"/>
          </a:p>
        </p:txBody>
      </p:sp>
      <p:sp>
        <p:nvSpPr>
          <p:cNvPr id="3" name="Text Placeholder 2"/>
          <p:cNvSpPr>
            <a:spLocks noGrp="1"/>
          </p:cNvSpPr>
          <p:nvPr>
            <p:ph type="body" sz="quarter" idx="10"/>
          </p:nvPr>
        </p:nvSpPr>
        <p:spPr>
          <a:xfrm>
            <a:off x="1529384" y="6400802"/>
            <a:ext cx="10482604" cy="351754"/>
          </a:xfrm>
        </p:spPr>
        <p:txBody>
          <a:bodyPr/>
          <a:lstStyle/>
          <a:p>
            <a:r>
              <a:rPr lang="en-US" dirty="0">
                <a:hlinkClick r:id="rId3"/>
              </a:rPr>
              <a:t>https://softuni.bg/courses/</a:t>
            </a:r>
            <a:endParaRPr lang="en-US" dirty="0"/>
          </a:p>
        </p:txBody>
      </p:sp>
      <p:pic>
        <p:nvPicPr>
          <p:cNvPr id="13" name="Picture 12">
            <a:hlinkClick r:id="rId4"/>
          </p:cNvPr>
          <p:cNvPicPr>
            <a:picLocks noChangeAspect="1"/>
          </p:cNvPicPr>
          <p:nvPr/>
        </p:nvPicPr>
        <p:blipFill rotWithShape="1">
          <a:blip r:embed="rId5"/>
          <a:srcRect l="-16203" r="-16203"/>
          <a:stretch/>
        </p:blipFill>
        <p:spPr>
          <a:xfrm>
            <a:off x="303212" y="1246226"/>
            <a:ext cx="2763622" cy="957764"/>
          </a:xfrm>
          <a:prstGeom prst="roundRect">
            <a:avLst>
              <a:gd name="adj" fmla="val 3159"/>
            </a:avLst>
          </a:prstGeom>
          <a:solidFill>
            <a:schemeClr val="tx1"/>
          </a:solidFill>
        </p:spPr>
      </p:pic>
      <p:pic>
        <p:nvPicPr>
          <p:cNvPr id="14" name="Picture 13">
            <a:hlinkClick r:id="rId6"/>
          </p:cNvPr>
          <p:cNvPicPr>
            <a:picLocks noChangeAspect="1"/>
          </p:cNvPicPr>
          <p:nvPr/>
        </p:nvPicPr>
        <p:blipFill rotWithShape="1">
          <a:blip r:embed="rId7"/>
          <a:srcRect l="-5908" r="-5908"/>
          <a:stretch/>
        </p:blipFill>
        <p:spPr>
          <a:xfrm>
            <a:off x="3787285" y="1254944"/>
            <a:ext cx="2763621" cy="949046"/>
          </a:xfrm>
          <a:prstGeom prst="roundRect">
            <a:avLst>
              <a:gd name="adj" fmla="val 3159"/>
            </a:avLst>
          </a:prstGeom>
          <a:solidFill>
            <a:schemeClr val="tx1"/>
          </a:solidFill>
        </p:spPr>
      </p:pic>
      <p:pic>
        <p:nvPicPr>
          <p:cNvPr id="16" name="Picture 15">
            <a:hlinkClick r:id="rId8"/>
          </p:cNvPr>
          <p:cNvPicPr>
            <a:picLocks noChangeAspect="1"/>
          </p:cNvPicPr>
          <p:nvPr/>
        </p:nvPicPr>
        <p:blipFill rotWithShape="1">
          <a:blip r:embed="rId9"/>
          <a:srcRect l="-25003" r="-25003"/>
          <a:stretch/>
        </p:blipFill>
        <p:spPr>
          <a:xfrm>
            <a:off x="7271357" y="4002018"/>
            <a:ext cx="4614255" cy="949046"/>
          </a:xfrm>
          <a:prstGeom prst="roundRect">
            <a:avLst>
              <a:gd name="adj" fmla="val 2953"/>
            </a:avLst>
          </a:prstGeom>
          <a:solidFill>
            <a:schemeClr val="tx1"/>
          </a:solidFill>
        </p:spPr>
      </p:pic>
      <p:pic>
        <p:nvPicPr>
          <p:cNvPr id="17" name="Picture 16">
            <a:hlinkClick r:id="rId10"/>
          </p:cNvPr>
          <p:cNvPicPr>
            <a:picLocks noChangeAspect="1"/>
          </p:cNvPicPr>
          <p:nvPr/>
        </p:nvPicPr>
        <p:blipFill rotWithShape="1">
          <a:blip r:embed="rId11"/>
          <a:srcRect l="-705" r="-705"/>
          <a:stretch/>
        </p:blipFill>
        <p:spPr>
          <a:xfrm>
            <a:off x="7271357" y="5375554"/>
            <a:ext cx="4614255" cy="949046"/>
          </a:xfrm>
          <a:prstGeom prst="roundRect">
            <a:avLst>
              <a:gd name="adj" fmla="val 3159"/>
            </a:avLst>
          </a:prstGeom>
          <a:solidFill>
            <a:schemeClr val="tx1"/>
          </a:solidFill>
        </p:spPr>
      </p:pic>
      <p:pic>
        <p:nvPicPr>
          <p:cNvPr id="18" name="Picture 17">
            <a:hlinkClick r:id="rId12"/>
          </p:cNvPr>
          <p:cNvPicPr>
            <a:picLocks noChangeAspect="1"/>
          </p:cNvPicPr>
          <p:nvPr/>
        </p:nvPicPr>
        <p:blipFill rotWithShape="1">
          <a:blip r:embed="rId13"/>
          <a:srcRect t="-66530" b="-59505"/>
          <a:stretch/>
        </p:blipFill>
        <p:spPr>
          <a:xfrm>
            <a:off x="7271357" y="2619763"/>
            <a:ext cx="4614255" cy="957764"/>
          </a:xfrm>
          <a:prstGeom prst="roundRect">
            <a:avLst>
              <a:gd name="adj" fmla="val 3159"/>
            </a:avLst>
          </a:prstGeom>
          <a:solidFill>
            <a:schemeClr val="tx1"/>
          </a:solidFill>
        </p:spPr>
      </p:pic>
      <p:pic>
        <p:nvPicPr>
          <p:cNvPr id="20" name="Picture 19">
            <a:hlinkClick r:id="rId14"/>
          </p:cNvPr>
          <p:cNvPicPr>
            <a:picLocks noChangeAspect="1"/>
          </p:cNvPicPr>
          <p:nvPr/>
        </p:nvPicPr>
        <p:blipFill rotWithShape="1">
          <a:blip r:embed="rId15"/>
          <a:srcRect l="-14709" r="-14709"/>
          <a:stretch/>
        </p:blipFill>
        <p:spPr>
          <a:xfrm>
            <a:off x="303212" y="5375554"/>
            <a:ext cx="2763622" cy="949046"/>
          </a:xfrm>
          <a:prstGeom prst="roundRect">
            <a:avLst>
              <a:gd name="adj" fmla="val 3159"/>
            </a:avLst>
          </a:prstGeom>
          <a:solidFill>
            <a:schemeClr val="tx1"/>
          </a:solidFill>
        </p:spPr>
      </p:pic>
      <p:pic>
        <p:nvPicPr>
          <p:cNvPr id="21" name="Picture 20">
            <a:hlinkClick r:id="rId16"/>
          </p:cNvPr>
          <p:cNvPicPr>
            <a:picLocks noChangeAspect="1"/>
          </p:cNvPicPr>
          <p:nvPr/>
        </p:nvPicPr>
        <p:blipFill>
          <a:blip r:embed="rId17"/>
          <a:stretch>
            <a:fillRect/>
          </a:stretch>
        </p:blipFill>
        <p:spPr>
          <a:xfrm>
            <a:off x="3787284" y="5375554"/>
            <a:ext cx="2763622" cy="949046"/>
          </a:xfrm>
          <a:prstGeom prst="roundRect">
            <a:avLst>
              <a:gd name="adj" fmla="val 3159"/>
            </a:avLst>
          </a:prstGeom>
        </p:spPr>
      </p:pic>
      <p:pic>
        <p:nvPicPr>
          <p:cNvPr id="24" name="Picture 23">
            <a:hlinkClick r:id="rId18"/>
          </p:cNvPr>
          <p:cNvPicPr>
            <a:picLocks noChangeAspect="1"/>
          </p:cNvPicPr>
          <p:nvPr/>
        </p:nvPicPr>
        <p:blipFill rotWithShape="1">
          <a:blip r:embed="rId19"/>
          <a:srcRect l="-9951" r="-9951"/>
          <a:stretch/>
        </p:blipFill>
        <p:spPr>
          <a:xfrm>
            <a:off x="7271357" y="1246226"/>
            <a:ext cx="4614254" cy="949046"/>
          </a:xfrm>
          <a:prstGeom prst="roundRect">
            <a:avLst>
              <a:gd name="adj" fmla="val 3159"/>
            </a:avLst>
          </a:prstGeom>
          <a:solidFill>
            <a:schemeClr val="tx1"/>
          </a:solidFill>
        </p:spPr>
      </p:pic>
    </p:spTree>
    <p:extLst>
      <p:ext uri="{BB962C8B-B14F-4D97-AF65-F5344CB8AC3E}">
        <p14:creationId xmlns:p14="http://schemas.microsoft.com/office/powerpoint/2010/main" val="29226661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45</a:t>
            </a:fld>
            <a:endParaRPr lang="en-US" dirty="0"/>
          </a:p>
        </p:txBody>
      </p:sp>
      <p:pic>
        <p:nvPicPr>
          <p:cNvPr id="8" name="Picture 4">
            <a:hlinkClick r:id="rId3" tooltip="This work is licensed under the &quot;Creative Commons Attribution-NonCommercial-ShareAlike 4.0 International&quot; license"/>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a:t>Attribution: this work may contain portions from</a:t>
            </a:r>
          </a:p>
          <a:p>
            <a:pPr lvl="1"/>
            <a:r>
              <a:rPr lang="en-US" sz="2000" dirty="0"/>
              <a:t>"</a:t>
            </a:r>
            <a:r>
              <a:rPr lang="en-US" sz="2000" dirty="0">
                <a:hlinkClick r:id="rId5"/>
              </a:rPr>
              <a:t>Fundamentals of Computer Programming with C#</a:t>
            </a:r>
            <a:r>
              <a:rPr lang="en-US" sz="2000" dirty="0"/>
              <a:t>" book by Svetlin Nakov &amp; Co. under </a:t>
            </a:r>
            <a:r>
              <a:rPr lang="en-US" sz="2000" dirty="0">
                <a:hlinkClick r:id="rId6"/>
              </a:rPr>
              <a:t>CC-BY-SA</a:t>
            </a:r>
            <a:r>
              <a:rPr lang="en-US" sz="2000" dirty="0"/>
              <a:t> license</a:t>
            </a:r>
          </a:p>
          <a:p>
            <a:pPr lvl="1"/>
            <a:r>
              <a:rPr lang="en-US" sz="2000" dirty="0"/>
              <a:t>"</a:t>
            </a:r>
            <a:r>
              <a:rPr lang="en-US" sz="2000" dirty="0">
                <a:hlinkClick r:id="rId7"/>
              </a:rPr>
              <a:t>OOP</a:t>
            </a:r>
            <a:r>
              <a:rPr lang="en-US" sz="2000" dirty="0"/>
              <a:t>" course by </a:t>
            </a:r>
            <a:r>
              <a:rPr lang="en-US" sz="2000" noProof="1"/>
              <a:t>Telerik Academy</a:t>
            </a:r>
            <a:r>
              <a:rPr lang="en-US" sz="2000" dirty="0"/>
              <a:t> under </a:t>
            </a:r>
            <a:r>
              <a:rPr lang="en-US" sz="2000" dirty="0">
                <a:hlinkClick r:id="rId8"/>
              </a:rPr>
              <a:t>CC-BY-NC-SA</a:t>
            </a:r>
            <a:r>
              <a:rPr lang="en-US" sz="2000" dirty="0"/>
              <a:t> license</a:t>
            </a:r>
          </a:p>
        </p:txBody>
      </p:sp>
    </p:spTree>
    <p:extLst>
      <p:ext uri="{BB962C8B-B14F-4D97-AF65-F5344CB8AC3E}">
        <p14:creationId xmlns:p14="http://schemas.microsoft.com/office/powerpoint/2010/main" val="151654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a:t>Software University @ 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 – </a:t>
            </a:r>
            <a:r>
              <a:rPr lang="en-US" dirty="0">
                <a:hlinkClick r:id="rId7"/>
              </a:rPr>
              <a:t>forum.softuni.bg</a:t>
            </a:r>
            <a:endParaRPr lang="en-US" noProof="1"/>
          </a:p>
        </p:txBody>
      </p:sp>
      <p:pic>
        <p:nvPicPr>
          <p:cNvPr id="9" name="Picture 8" title="Software University">
            <a:hlinkClick r:id="rId4"/>
          </p:cNvPr>
          <p:cNvPicPr>
            <a:picLocks noChangeAspect="1"/>
          </p:cNvPicPr>
          <p:nvPr/>
        </p:nvPicPr>
        <p:blipFill rotWithShape="1">
          <a:blip r:embed="rId8" cstate="print">
            <a:extLst>
              <a:ext uri="{28A0092B-C50C-407E-A947-70E740481C1C}">
                <a14:useLocalDpi xmlns:a14="http://schemas.microsoft.com/office/drawing/2010/main"/>
              </a:ext>
            </a:extLst>
          </a:blip>
          <a:srcRect t="7214" b="7214"/>
          <a:stretch/>
        </p:blipFill>
        <p:spPr>
          <a:xfrm>
            <a:off x="9659438" y="1594686"/>
            <a:ext cx="1834974" cy="1570200"/>
          </a:xfrm>
          <a:prstGeom prst="rect">
            <a:avLst/>
          </a:prstGeom>
          <a:ln w="12700">
            <a:solidFill>
              <a:srgbClr val="55438F">
                <a:alpha val="70000"/>
              </a:srgbClr>
            </a:solidFill>
          </a:ln>
        </p:spPr>
      </p:pic>
      <p:pic>
        <p:nvPicPr>
          <p:cNvPr id="10" name="Picture 9"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title="Software University @ Facebook">
            <a:hlinkClick r:id="rId10"/>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title="Software University Videos @ YouTube">
            <a:hlinkClick r:id="rId6"/>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title="Software University - Forum">
            <a:hlinkClick r:id="rId7"/>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09334" y="5540172"/>
            <a:ext cx="970156" cy="965726"/>
          </a:xfrm>
          <a:prstGeom prst="rect">
            <a:avLst/>
          </a:prstGeom>
        </p:spPr>
      </p:pic>
    </p:spTree>
    <p:extLst>
      <p:ext uri="{BB962C8B-B14F-4D97-AF65-F5344CB8AC3E}">
        <p14:creationId xmlns:p14="http://schemas.microsoft.com/office/powerpoint/2010/main" val="2931241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a:t>
            </a:fld>
            <a:endParaRPr lang="en-US" dirty="0"/>
          </a:p>
        </p:txBody>
      </p:sp>
      <p:sp>
        <p:nvSpPr>
          <p:cNvPr id="3" name="Content Placeholder 2"/>
          <p:cNvSpPr>
            <a:spLocks noGrp="1"/>
          </p:cNvSpPr>
          <p:nvPr>
            <p:ph idx="1"/>
          </p:nvPr>
        </p:nvSpPr>
        <p:spPr/>
        <p:txBody>
          <a:bodyPr>
            <a:normAutofit/>
          </a:bodyPr>
          <a:lstStyle/>
          <a:p>
            <a:r>
              <a:rPr lang="en-US" dirty="0">
                <a:effectLst>
                  <a:outerShdw blurRad="50800" dist="38100" algn="tr" rotWithShape="0">
                    <a:prstClr val="black">
                      <a:alpha val="40000"/>
                    </a:prstClr>
                  </a:outerShdw>
                </a:effectLst>
              </a:rPr>
              <a:t>Events </a:t>
            </a:r>
            <a:r>
              <a:rPr lang="en-US" dirty="0">
                <a:effectLst>
                  <a:outerShdw blurRad="50800" dist="38100" algn="tr" rotWithShape="0">
                    <a:prstClr val="black">
                      <a:alpha val="40000"/>
                    </a:prstClr>
                  </a:outerShdw>
                </a:effectLst>
              </a:rPr>
              <a:t>are </a:t>
            </a:r>
            <a:r>
              <a:rPr lang="en-US" dirty="0">
                <a:solidFill>
                  <a:schemeClr val="tx2">
                    <a:lumMod val="75000"/>
                  </a:schemeClr>
                </a:solidFill>
                <a:effectLst>
                  <a:outerShdw blurRad="50800" dist="38100" algn="tr" rotWithShape="0">
                    <a:prstClr val="black">
                      <a:alpha val="40000"/>
                    </a:prstClr>
                  </a:outerShdw>
                </a:effectLst>
              </a:rPr>
              <a:t>notifications</a:t>
            </a:r>
          </a:p>
          <a:p>
            <a:r>
              <a:rPr lang="en-US" dirty="0">
                <a:effectLst>
                  <a:outerShdw blurRad="50800" dist="38100" algn="tr" rotWithShape="0">
                    <a:prstClr val="black">
                      <a:alpha val="40000"/>
                    </a:prstClr>
                  </a:outerShdw>
                </a:effectLst>
              </a:rPr>
              <a:t>Play </a:t>
            </a:r>
            <a:r>
              <a:rPr lang="en-US" dirty="0">
                <a:effectLst>
                  <a:outerShdw blurRad="50800" dist="38100" algn="tr" rotWithShape="0">
                    <a:prstClr val="black">
                      <a:alpha val="40000"/>
                    </a:prstClr>
                  </a:outerShdw>
                </a:effectLst>
              </a:rPr>
              <a:t>a central role in the </a:t>
            </a:r>
            <a:r>
              <a:rPr lang="en-US" dirty="0">
                <a:effectLst>
                  <a:outerShdw blurRad="50800" dist="38100" algn="tr" rotWithShape="0">
                    <a:prstClr val="black">
                      <a:alpha val="40000"/>
                    </a:prstClr>
                  </a:outerShdw>
                </a:effectLst>
              </a:rPr>
              <a:t/>
            </a:r>
            <a:br>
              <a:rPr lang="en-US" dirty="0">
                <a:effectLst>
                  <a:outerShdw blurRad="50800" dist="38100" algn="tr" rotWithShape="0">
                    <a:prstClr val="black">
                      <a:alpha val="40000"/>
                    </a:prstClr>
                  </a:outerShdw>
                </a:effectLst>
              </a:rPr>
            </a:br>
            <a:r>
              <a:rPr lang="en-US" dirty="0">
                <a:effectLst>
                  <a:outerShdw blurRad="50800" dist="38100" algn="tr" rotWithShape="0">
                    <a:prstClr val="black">
                      <a:alpha val="40000"/>
                    </a:prstClr>
                  </a:outerShdw>
                </a:effectLst>
              </a:rPr>
              <a:t>.</a:t>
            </a:r>
            <a:r>
              <a:rPr lang="en-US" dirty="0">
                <a:effectLst>
                  <a:outerShdw blurRad="50800" dist="38100" algn="tr" rotWithShape="0">
                    <a:prstClr val="black">
                      <a:alpha val="40000"/>
                    </a:prstClr>
                  </a:outerShdw>
                </a:effectLst>
              </a:rPr>
              <a:t>NET framework</a:t>
            </a:r>
          </a:p>
          <a:p>
            <a:r>
              <a:rPr lang="en-US" dirty="0">
                <a:effectLst>
                  <a:outerShdw blurRad="50800" dist="38100" algn="tr" rotWithShape="0">
                    <a:prstClr val="black">
                      <a:alpha val="40000"/>
                    </a:prstClr>
                  </a:outerShdw>
                </a:effectLst>
              </a:rPr>
              <a:t>Provide </a:t>
            </a:r>
            <a:r>
              <a:rPr lang="en-US" dirty="0">
                <a:effectLst>
                  <a:outerShdw blurRad="50800" dist="38100" algn="tr" rotWithShape="0">
                    <a:prstClr val="black">
                      <a:alpha val="40000"/>
                    </a:prstClr>
                  </a:outerShdw>
                </a:effectLst>
              </a:rPr>
              <a:t>a way to </a:t>
            </a:r>
            <a:r>
              <a:rPr lang="en-US" dirty="0">
                <a:solidFill>
                  <a:schemeClr val="tx2">
                    <a:lumMod val="75000"/>
                  </a:schemeClr>
                </a:solidFill>
                <a:effectLst>
                  <a:outerShdw blurRad="50800" dist="38100" algn="tr" rotWithShape="0">
                    <a:prstClr val="black">
                      <a:alpha val="40000"/>
                    </a:prstClr>
                  </a:outerShdw>
                </a:effectLst>
              </a:rPr>
              <a:t>trigger </a:t>
            </a:r>
            <a:r>
              <a:rPr lang="en-US" dirty="0">
                <a:solidFill>
                  <a:schemeClr val="tx2">
                    <a:lumMod val="75000"/>
                  </a:schemeClr>
                </a:solidFill>
                <a:effectLst>
                  <a:outerShdw blurRad="50800" dist="38100" algn="tr" rotWithShape="0">
                    <a:prstClr val="black">
                      <a:alpha val="40000"/>
                    </a:prstClr>
                  </a:outerShdw>
                </a:effectLst>
              </a:rPr>
              <a:t/>
            </a:r>
            <a:br>
              <a:rPr lang="en-US" dirty="0">
                <a:solidFill>
                  <a:schemeClr val="tx2">
                    <a:lumMod val="75000"/>
                  </a:schemeClr>
                </a:solidFill>
                <a:effectLst>
                  <a:outerShdw blurRad="50800" dist="38100" algn="tr" rotWithShape="0">
                    <a:prstClr val="black">
                      <a:alpha val="40000"/>
                    </a:prstClr>
                  </a:outerShdw>
                </a:effectLst>
              </a:rPr>
            </a:br>
            <a:r>
              <a:rPr lang="en-US" dirty="0">
                <a:solidFill>
                  <a:schemeClr val="tx2">
                    <a:lumMod val="75000"/>
                  </a:schemeClr>
                </a:solidFill>
                <a:effectLst>
                  <a:outerShdw blurRad="50800" dist="38100" algn="tr" rotWithShape="0">
                    <a:prstClr val="black">
                      <a:alpha val="40000"/>
                    </a:prstClr>
                  </a:outerShdw>
                </a:effectLst>
              </a:rPr>
              <a:t>notifications</a:t>
            </a:r>
            <a:r>
              <a:rPr lang="en-US"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from end </a:t>
            </a:r>
            <a:r>
              <a:rPr lang="en-US" dirty="0">
                <a:effectLst>
                  <a:outerShdw blurRad="50800" dist="38100" algn="tr" rotWithShape="0">
                    <a:prstClr val="black">
                      <a:alpha val="40000"/>
                    </a:prstClr>
                  </a:outerShdw>
                </a:effectLst>
              </a:rPr>
              <a:t/>
            </a:r>
            <a:br>
              <a:rPr lang="en-US" dirty="0">
                <a:effectLst>
                  <a:outerShdw blurRad="50800" dist="38100" algn="tr" rotWithShape="0">
                    <a:prstClr val="black">
                      <a:alpha val="40000"/>
                    </a:prstClr>
                  </a:outerShdw>
                </a:effectLst>
              </a:rPr>
            </a:br>
            <a:r>
              <a:rPr lang="en-US" dirty="0">
                <a:effectLst>
                  <a:outerShdw blurRad="50800" dist="38100" algn="tr" rotWithShape="0">
                    <a:prstClr val="black">
                      <a:alpha val="40000"/>
                    </a:prstClr>
                  </a:outerShdw>
                </a:effectLst>
              </a:rPr>
              <a:t>users </a:t>
            </a:r>
            <a:r>
              <a:rPr lang="en-US" dirty="0">
                <a:effectLst>
                  <a:outerShdw blurRad="50800" dist="38100" algn="tr" rotWithShape="0">
                    <a:prstClr val="black">
                      <a:alpha val="40000"/>
                    </a:prstClr>
                  </a:outerShdw>
                </a:effectLst>
              </a:rPr>
              <a:t>or from objects</a:t>
            </a: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What are </a:t>
            </a:r>
            <a:r>
              <a:rPr lang="en-US" dirty="0" smtClean="0">
                <a:effectLst>
                  <a:outerShdw blurRad="50800" dist="38100" algn="tr" rotWithShape="0">
                    <a:prstClr val="black">
                      <a:alpha val="40000"/>
                    </a:prstClr>
                  </a:outerShdw>
                </a:effectLst>
              </a:rPr>
              <a:t>Events?</a:t>
            </a:r>
            <a:endParaRPr lang="en-US" dirty="0"/>
          </a:p>
        </p:txBody>
      </p:sp>
      <p:pic>
        <p:nvPicPr>
          <p:cNvPr id="5" name="Picture 4"/>
          <p:cNvPicPr>
            <a:picLocks noChangeAspect="1"/>
          </p:cNvPicPr>
          <p:nvPr/>
        </p:nvPicPr>
        <p:blipFill>
          <a:blip r:embed="rId3"/>
          <a:stretch>
            <a:fillRect/>
          </a:stretch>
        </p:blipFill>
        <p:spPr>
          <a:xfrm>
            <a:off x="6608850" y="1295400"/>
            <a:ext cx="5200562" cy="4130155"/>
          </a:xfrm>
          <a:prstGeom prst="rect">
            <a:avLst/>
          </a:prstGeom>
        </p:spPr>
      </p:pic>
    </p:spTree>
    <p:extLst>
      <p:ext uri="{BB962C8B-B14F-4D97-AF65-F5344CB8AC3E}">
        <p14:creationId xmlns:p14="http://schemas.microsoft.com/office/powerpoint/2010/main" val="42512405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6</a:t>
            </a:fld>
            <a:endParaRPr lang="en-US" dirty="0"/>
          </a:p>
        </p:txBody>
      </p:sp>
      <p:sp>
        <p:nvSpPr>
          <p:cNvPr id="3" name="Content Placeholder 2"/>
          <p:cNvSpPr>
            <a:spLocks noGrp="1"/>
          </p:cNvSpPr>
          <p:nvPr>
            <p:ph idx="1"/>
          </p:nvPr>
        </p:nvSpPr>
        <p:spPr/>
        <p:txBody>
          <a:bodyPr>
            <a:normAutofit/>
          </a:bodyPr>
          <a:lstStyle/>
          <a:p>
            <a:r>
              <a:rPr lang="en-US" dirty="0" smtClean="0">
                <a:effectLst>
                  <a:outerShdw blurRad="50800" dist="38100" algn="tr" rotWithShape="0">
                    <a:prstClr val="black">
                      <a:alpha val="40000"/>
                    </a:prstClr>
                  </a:outerShdw>
                </a:effectLst>
              </a:rPr>
              <a:t>Events </a:t>
            </a:r>
            <a:r>
              <a:rPr lang="en-US" dirty="0">
                <a:solidFill>
                  <a:schemeClr val="tx2">
                    <a:lumMod val="75000"/>
                  </a:schemeClr>
                </a:solidFill>
                <a:effectLst>
                  <a:outerShdw blurRad="50800" dist="38100" algn="tr" rotWithShape="0">
                    <a:prstClr val="black">
                      <a:alpha val="40000"/>
                    </a:prstClr>
                  </a:outerShdw>
                </a:effectLst>
              </a:rPr>
              <a:t>signal</a:t>
            </a:r>
            <a:r>
              <a:rPr lang="en-US" dirty="0">
                <a:effectLst>
                  <a:outerShdw blurRad="50800" dist="38100" algn="tr" rotWithShape="0">
                    <a:prstClr val="black">
                      <a:alpha val="40000"/>
                    </a:prstClr>
                  </a:outerShdw>
                </a:effectLst>
              </a:rPr>
              <a:t> the occurrence of an </a:t>
            </a:r>
            <a:r>
              <a:rPr lang="en-US" dirty="0">
                <a:solidFill>
                  <a:schemeClr val="tx2">
                    <a:lumMod val="75000"/>
                  </a:schemeClr>
                </a:solidFill>
                <a:effectLst>
                  <a:outerShdw blurRad="50800" dist="38100" algn="tr" rotWithShape="0">
                    <a:prstClr val="black">
                      <a:alpha val="40000"/>
                    </a:prstClr>
                  </a:outerShdw>
                </a:effectLst>
              </a:rPr>
              <a:t>action/notification</a:t>
            </a:r>
          </a:p>
          <a:p>
            <a:r>
              <a:rPr lang="en-US" dirty="0" smtClean="0">
                <a:effectLst>
                  <a:outerShdw blurRad="50800" dist="38100" algn="tr" rotWithShape="0">
                    <a:prstClr val="black">
                      <a:alpha val="40000"/>
                    </a:prstClr>
                  </a:outerShdw>
                </a:effectLst>
              </a:rPr>
              <a:t>Objects </a:t>
            </a:r>
            <a:r>
              <a:rPr lang="en-US" dirty="0">
                <a:effectLst>
                  <a:outerShdw blurRad="50800" dist="38100" algn="tr" rotWithShape="0">
                    <a:prstClr val="black">
                      <a:alpha val="40000"/>
                    </a:prstClr>
                  </a:outerShdw>
                </a:effectLst>
              </a:rPr>
              <a:t>that raise events </a:t>
            </a:r>
            <a:r>
              <a:rPr lang="en-US" dirty="0">
                <a:solidFill>
                  <a:schemeClr val="tx2">
                    <a:lumMod val="75000"/>
                  </a:schemeClr>
                </a:solidFill>
                <a:effectLst>
                  <a:outerShdw blurRad="50800" dist="38100" algn="tr" rotWithShape="0">
                    <a:prstClr val="black">
                      <a:alpha val="40000"/>
                    </a:prstClr>
                  </a:outerShdw>
                </a:effectLst>
              </a:rPr>
              <a:t>don’t need to explicitly know </a:t>
            </a:r>
            <a:r>
              <a:rPr lang="en-US" dirty="0">
                <a:effectLst>
                  <a:outerShdw blurRad="50800" dist="38100" algn="tr" rotWithShape="0">
                    <a:prstClr val="black">
                      <a:alpha val="40000"/>
                    </a:prstClr>
                  </a:outerShdw>
                </a:effectLst>
              </a:rPr>
              <a:t>the </a:t>
            </a:r>
            <a:r>
              <a:rPr lang="en-US" dirty="0">
                <a:solidFill>
                  <a:schemeClr val="tx2">
                    <a:lumMod val="75000"/>
                  </a:schemeClr>
                </a:solidFill>
                <a:effectLst>
                  <a:outerShdw blurRad="50800" dist="38100" algn="tr" rotWithShape="0">
                    <a:prstClr val="black">
                      <a:alpha val="40000"/>
                    </a:prstClr>
                  </a:outerShdw>
                </a:effectLst>
              </a:rPr>
              <a:t>object that will handle the event</a:t>
            </a:r>
          </a:p>
          <a:p>
            <a:r>
              <a:rPr lang="en-US" dirty="0" smtClean="0">
                <a:effectLst>
                  <a:outerShdw blurRad="50800" dist="38100" algn="tr" rotWithShape="0">
                    <a:prstClr val="black">
                      <a:alpha val="40000"/>
                    </a:prstClr>
                  </a:outerShdw>
                </a:effectLst>
              </a:rPr>
              <a:t>Events </a:t>
            </a:r>
            <a:r>
              <a:rPr lang="en-US" dirty="0">
                <a:effectLst>
                  <a:outerShdw blurRad="50800" dist="38100" algn="tr" rotWithShape="0">
                    <a:prstClr val="black">
                      <a:alpha val="40000"/>
                    </a:prstClr>
                  </a:outerShdw>
                </a:effectLst>
              </a:rPr>
              <a:t>pass </a:t>
            </a:r>
            <a:r>
              <a:rPr lang="en-US" noProof="1" smtClean="0">
                <a:solidFill>
                  <a:schemeClr val="tx2">
                    <a:lumMod val="75000"/>
                  </a:schemeClr>
                </a:solidFill>
                <a:effectLst>
                  <a:outerShdw blurRad="50800" dist="38100" algn="tr" rotWithShape="0">
                    <a:prstClr val="black">
                      <a:alpha val="40000"/>
                    </a:prstClr>
                  </a:outerShdw>
                </a:effectLst>
              </a:rPr>
              <a:t>EventArgs</a:t>
            </a:r>
            <a:r>
              <a:rPr lang="en-US" dirty="0" smtClean="0">
                <a:solidFill>
                  <a:schemeClr val="tx2">
                    <a:lumMod val="75000"/>
                  </a:schemeClr>
                </a:solidFill>
                <a:effectLst>
                  <a:outerShdw blurRad="50800" dist="38100" algn="tr" rotWithShape="0">
                    <a:prstClr val="black">
                      <a:alpha val="40000"/>
                    </a:prstClr>
                  </a:outerShdw>
                </a:effectLst>
              </a:rPr>
              <a:t>(event </a:t>
            </a:r>
            <a:r>
              <a:rPr lang="en-US" dirty="0">
                <a:solidFill>
                  <a:schemeClr val="tx2">
                    <a:lumMod val="75000"/>
                  </a:schemeClr>
                </a:solidFill>
                <a:effectLst>
                  <a:outerShdw blurRad="50800" dist="38100" algn="tr" rotWithShape="0">
                    <a:prstClr val="black">
                      <a:alpha val="40000"/>
                    </a:prstClr>
                  </a:outerShdw>
                </a:effectLst>
              </a:rPr>
              <a:t>data)</a:t>
            </a: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What are </a:t>
            </a:r>
            <a:r>
              <a:rPr lang="en-US" dirty="0" smtClean="0">
                <a:effectLst>
                  <a:outerShdw blurRad="50800" dist="38100" algn="tr" rotWithShape="0">
                    <a:prstClr val="black">
                      <a:alpha val="40000"/>
                    </a:prstClr>
                  </a:outerShdw>
                </a:effectLst>
              </a:rPr>
              <a:t>Events?</a:t>
            </a:r>
            <a:endParaRPr lang="en-US" dirty="0"/>
          </a:p>
        </p:txBody>
      </p:sp>
      <p:grpSp>
        <p:nvGrpSpPr>
          <p:cNvPr id="8" name="Group 7"/>
          <p:cNvGrpSpPr/>
          <p:nvPr/>
        </p:nvGrpSpPr>
        <p:grpSpPr>
          <a:xfrm>
            <a:off x="2703512" y="4428309"/>
            <a:ext cx="6781800" cy="1286691"/>
            <a:chOff x="2665412" y="4267200"/>
            <a:chExt cx="6781800" cy="1286691"/>
          </a:xfrm>
        </p:grpSpPr>
        <p:sp>
          <p:nvSpPr>
            <p:cNvPr id="6" name="Text Box 16">
              <a:extLst>
                <a:ext uri="{FF2B5EF4-FFF2-40B4-BE49-F238E27FC236}">
                  <a16:creationId xmlns:a16="http://schemas.microsoft.com/office/drawing/2014/main" id="{94F49E56-789A-4A37-AA11-F750F9DBF215}"/>
                </a:ext>
              </a:extLst>
            </p:cNvPr>
            <p:cNvSpPr txBox="1">
              <a:spLocks noChangeArrowheads="1"/>
            </p:cNvSpPr>
            <p:nvPr/>
          </p:nvSpPr>
          <p:spPr bwMode="auto">
            <a:xfrm>
              <a:off x="2665412" y="4334691"/>
              <a:ext cx="2514600" cy="1219200"/>
            </a:xfrm>
            <a:prstGeom prst="roundRect">
              <a:avLst/>
            </a:prstGeom>
            <a:solidFill>
              <a:srgbClr val="B5DBE5">
                <a:alpha val="14902"/>
              </a:srgbClr>
            </a:solidFill>
            <a:ln w="38100" algn="ctr">
              <a:solidFill>
                <a:schemeClr val="accent1"/>
              </a:solidFill>
              <a:miter lim="800000"/>
              <a:headEnd/>
              <a:tailEnd/>
            </a:ln>
            <a:effectLst/>
          </p:spPr>
          <p:txBody>
            <a:bodyPr wrap="none" anchor="ctr"/>
            <a:lstStyle/>
            <a:p>
              <a:pPr algn="ctr">
                <a:lnSpc>
                  <a:spcPct val="95000"/>
                </a:lnSpc>
                <a:defRPr/>
              </a:pPr>
              <a:r>
                <a:rPr lang="en-US" sz="3600" b="1" noProof="1" smtClean="0">
                  <a:solidFill>
                    <a:schemeClr val="accent1">
                      <a:lumMod val="60000"/>
                      <a:lumOff val="40000"/>
                    </a:schemeClr>
                  </a:solidFill>
                  <a:effectLst>
                    <a:outerShdw blurRad="38100" dist="38100" dir="2700000" algn="tl">
                      <a:srgbClr val="000000">
                        <a:alpha val="43137"/>
                      </a:srgbClr>
                    </a:outerShdw>
                  </a:effectLst>
                  <a:latin typeface="Consolas" pitchFamily="49" charset="0"/>
                </a:rPr>
                <a:t>Button</a:t>
              </a:r>
              <a:endParaRPr lang="en-US" b="1" noProof="1">
                <a:solidFill>
                  <a:schemeClr val="accent1">
                    <a:lumMod val="60000"/>
                    <a:lumOff val="40000"/>
                  </a:schemeClr>
                </a:solidFill>
                <a:effectLst>
                  <a:outerShdw blurRad="38100" dist="38100" dir="2700000" algn="tl">
                    <a:srgbClr val="000000">
                      <a:alpha val="43137"/>
                    </a:srgbClr>
                  </a:outerShdw>
                </a:effectLst>
                <a:latin typeface="Consolas" pitchFamily="49" charset="0"/>
              </a:endParaRPr>
            </a:p>
          </p:txBody>
        </p:sp>
        <p:sp>
          <p:nvSpPr>
            <p:cNvPr id="7" name="Right Arrow 6"/>
            <p:cNvSpPr/>
            <p:nvPr/>
          </p:nvSpPr>
          <p:spPr>
            <a:xfrm>
              <a:off x="5561012" y="4267200"/>
              <a:ext cx="3886200" cy="1286691"/>
            </a:xfrm>
            <a:prstGeom prst="rightArrow">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lnSpc>
                  <a:spcPct val="95000"/>
                </a:lnSpc>
              </a:pPr>
              <a:r>
                <a:rPr lang="en-US" sz="3600" b="1" dirty="0">
                  <a:solidFill>
                    <a:schemeClr val="accent1">
                      <a:lumMod val="60000"/>
                      <a:lumOff val="40000"/>
                    </a:schemeClr>
                  </a:solidFill>
                  <a:effectLst>
                    <a:outerShdw blurRad="38100" dist="38100" dir="2700000" algn="tl">
                      <a:srgbClr val="000000">
                        <a:alpha val="43137"/>
                      </a:srgbClr>
                    </a:outerShdw>
                  </a:effectLst>
                  <a:latin typeface="Consolas" pitchFamily="49" charset="0"/>
                </a:rPr>
                <a:t>Click Event</a:t>
              </a:r>
              <a:endParaRPr lang="en-US" sz="3600" b="1" dirty="0">
                <a:solidFill>
                  <a:schemeClr val="accent1">
                    <a:lumMod val="60000"/>
                    <a:lumOff val="40000"/>
                  </a:schemeClr>
                </a:solidFill>
                <a:effectLst>
                  <a:outerShdw blurRad="38100" dist="38100" dir="2700000" algn="tl">
                    <a:srgbClr val="000000">
                      <a:alpha val="43137"/>
                    </a:srgbClr>
                  </a:outerShdw>
                </a:effectLst>
                <a:latin typeface="Consolas" pitchFamily="49" charset="0"/>
              </a:endParaRPr>
            </a:p>
          </p:txBody>
        </p:sp>
      </p:grpSp>
    </p:spTree>
    <p:extLst>
      <p:ext uri="{BB962C8B-B14F-4D97-AF65-F5344CB8AC3E}">
        <p14:creationId xmlns:p14="http://schemas.microsoft.com/office/powerpoint/2010/main" val="27425818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7</a:t>
            </a:fld>
            <a:endParaRPr lang="en-US" dirty="0"/>
          </a:p>
        </p:txBody>
      </p:sp>
      <p:sp>
        <p:nvSpPr>
          <p:cNvPr id="3" name="Content Placeholder 2"/>
          <p:cNvSpPr>
            <a:spLocks noGrp="1"/>
          </p:cNvSpPr>
          <p:nvPr>
            <p:ph idx="1"/>
          </p:nvPr>
        </p:nvSpPr>
        <p:spPr/>
        <p:txBody>
          <a:bodyPr>
            <a:normAutofit/>
          </a:bodyPr>
          <a:lstStyle/>
          <a:p>
            <a:r>
              <a:rPr lang="en-US" dirty="0">
                <a:effectLst>
                  <a:outerShdw blurRad="50800" dist="38100" algn="tr" rotWithShape="0">
                    <a:prstClr val="black">
                      <a:alpha val="40000"/>
                    </a:prstClr>
                  </a:outerShdw>
                </a:effectLst>
              </a:rPr>
              <a:t>A delegate is a </a:t>
            </a:r>
            <a:r>
              <a:rPr lang="en-US" dirty="0">
                <a:solidFill>
                  <a:schemeClr val="tx2">
                    <a:lumMod val="75000"/>
                  </a:schemeClr>
                </a:solidFill>
                <a:effectLst>
                  <a:outerShdw blurRad="50800" dist="38100" algn="tr" rotWithShape="0">
                    <a:prstClr val="black">
                      <a:alpha val="40000"/>
                    </a:prstClr>
                  </a:outerShdw>
                </a:effectLst>
              </a:rPr>
              <a:t>specialized </a:t>
            </a:r>
            <a:r>
              <a:rPr lang="en-US" dirty="0" smtClean="0">
                <a:solidFill>
                  <a:schemeClr val="tx2">
                    <a:lumMod val="75000"/>
                  </a:schemeClr>
                </a:solidFill>
                <a:effectLst>
                  <a:outerShdw blurRad="50800" dist="38100" algn="tr" rotWithShape="0">
                    <a:prstClr val="black">
                      <a:alpha val="40000"/>
                    </a:prstClr>
                  </a:outerShdw>
                </a:effectLst>
              </a:rPr>
              <a:t>class </a:t>
            </a:r>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often </a:t>
            </a:r>
            <a:r>
              <a:rPr lang="en-US" dirty="0">
                <a:effectLst>
                  <a:outerShdw blurRad="50800" dist="38100" algn="tr" rotWithShape="0">
                    <a:prstClr val="black">
                      <a:alpha val="40000"/>
                    </a:prstClr>
                  </a:outerShdw>
                </a:effectLst>
              </a:rPr>
              <a:t>called a “</a:t>
            </a:r>
            <a:r>
              <a:rPr lang="en-US" dirty="0">
                <a:solidFill>
                  <a:schemeClr val="tx2">
                    <a:lumMod val="75000"/>
                  </a:schemeClr>
                </a:solidFill>
                <a:effectLst>
                  <a:outerShdw blurRad="50800" dist="38100" algn="tr" rotWithShape="0">
                    <a:prstClr val="black">
                      <a:alpha val="40000"/>
                    </a:prstClr>
                  </a:outerShdw>
                </a:effectLst>
              </a:rPr>
              <a:t>Function Pointer</a:t>
            </a:r>
            <a:r>
              <a:rPr lang="en-US" dirty="0">
                <a:effectLst>
                  <a:outerShdw blurRad="50800" dist="38100" algn="tr" rotWithShape="0">
                    <a:prstClr val="black">
                      <a:alpha val="40000"/>
                    </a:prstClr>
                  </a:outerShdw>
                </a:effectLst>
              </a:rPr>
              <a:t>”</a:t>
            </a:r>
          </a:p>
          <a:p>
            <a:r>
              <a:rPr lang="en-US" dirty="0" smtClean="0">
                <a:effectLst>
                  <a:outerShdw blurRad="50800" dist="38100" algn="tr" rotWithShape="0">
                    <a:prstClr val="black">
                      <a:alpha val="40000"/>
                    </a:prstClr>
                  </a:outerShdw>
                </a:effectLst>
              </a:rPr>
              <a:t>The </a:t>
            </a:r>
            <a:r>
              <a:rPr lang="en-US" dirty="0">
                <a:solidFill>
                  <a:schemeClr val="tx2">
                    <a:lumMod val="75000"/>
                  </a:schemeClr>
                </a:solidFill>
                <a:effectLst>
                  <a:outerShdw blurRad="50800" dist="38100" algn="tr" rotWithShape="0">
                    <a:prstClr val="black">
                      <a:alpha val="40000"/>
                    </a:prstClr>
                  </a:outerShdw>
                </a:effectLst>
              </a:rPr>
              <a:t>glue/pipeline</a:t>
            </a:r>
            <a:r>
              <a:rPr lang="en-US" dirty="0">
                <a:effectLst>
                  <a:outerShdw blurRad="50800" dist="38100" algn="tr" rotWithShape="0">
                    <a:prstClr val="black">
                      <a:alpha val="40000"/>
                    </a:prstClr>
                  </a:outerShdw>
                </a:effectLst>
              </a:rPr>
              <a:t> between </a:t>
            </a:r>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an </a:t>
            </a:r>
            <a:r>
              <a:rPr lang="en-US" dirty="0">
                <a:solidFill>
                  <a:schemeClr val="tx2">
                    <a:lumMod val="75000"/>
                  </a:schemeClr>
                </a:solidFill>
                <a:effectLst>
                  <a:outerShdw blurRad="50800" dist="38100" algn="tr" rotWithShape="0">
                    <a:prstClr val="black">
                      <a:alpha val="40000"/>
                    </a:prstClr>
                  </a:outerShdw>
                </a:effectLst>
              </a:rPr>
              <a:t>event and an event handler</a:t>
            </a:r>
          </a:p>
          <a:p>
            <a:r>
              <a:rPr lang="en-US" dirty="0" smtClean="0">
                <a:effectLst>
                  <a:outerShdw blurRad="50800" dist="38100" algn="tr" rotWithShape="0">
                    <a:prstClr val="black">
                      <a:alpha val="40000"/>
                    </a:prstClr>
                  </a:outerShdw>
                </a:effectLst>
              </a:rPr>
              <a:t>Based </a:t>
            </a:r>
            <a:r>
              <a:rPr lang="en-US" dirty="0">
                <a:effectLst>
                  <a:outerShdw blurRad="50800" dist="38100" algn="tr" rotWithShape="0">
                    <a:prstClr val="black">
                      <a:alpha val="40000"/>
                    </a:prstClr>
                  </a:outerShdw>
                </a:effectLst>
              </a:rPr>
              <a:t>on a </a:t>
            </a:r>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b="1" dirty="0" err="1" smtClean="0">
                <a:solidFill>
                  <a:schemeClr val="tx2">
                    <a:lumMod val="75000"/>
                  </a:schemeClr>
                </a:solidFill>
                <a:effectLst>
                  <a:outerShdw blurRad="50800" dist="38100" algn="tr" rotWithShape="0">
                    <a:prstClr val="black">
                      <a:alpha val="40000"/>
                    </a:prstClr>
                  </a:outerShdw>
                </a:effectLst>
                <a:latin typeface="Consolas" panose="020B0609020204030204" pitchFamily="49" charset="0"/>
              </a:rPr>
              <a:t>MulticastDelegatebase</a:t>
            </a:r>
            <a:endParaRPr lang="en-US" dirty="0">
              <a:effectLst>
                <a:outerShdw blurRad="50800" dist="38100" algn="tr" rotWithShape="0">
                  <a:prstClr val="black">
                    <a:alpha val="40000"/>
                  </a:prstClr>
                </a:outerShdw>
              </a:effectLst>
            </a:endParaRP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What is a Delegate?</a:t>
            </a:r>
            <a:endParaRPr lang="en-US" dirty="0">
              <a:effectLst>
                <a:outerShdw blurRad="50800" dist="38100" algn="tr" rotWithShape="0">
                  <a:prstClr val="black">
                    <a:alpha val="40000"/>
                  </a:prstClr>
                </a:outerShdw>
              </a:effectLst>
            </a:endParaRPr>
          </a:p>
        </p:txBody>
      </p:sp>
      <p:pic>
        <p:nvPicPr>
          <p:cNvPr id="6" name="Picture 5"/>
          <p:cNvPicPr>
            <a:picLocks noChangeAspect="1"/>
          </p:cNvPicPr>
          <p:nvPr/>
        </p:nvPicPr>
        <p:blipFill>
          <a:blip r:embed="rId3"/>
          <a:stretch>
            <a:fillRect/>
          </a:stretch>
        </p:blipFill>
        <p:spPr>
          <a:xfrm>
            <a:off x="6637439" y="1295400"/>
            <a:ext cx="5171973" cy="4107450"/>
          </a:xfrm>
          <a:prstGeom prst="rect">
            <a:avLst/>
          </a:prstGeom>
        </p:spPr>
      </p:pic>
    </p:spTree>
    <p:extLst>
      <p:ext uri="{BB962C8B-B14F-4D97-AF65-F5344CB8AC3E}">
        <p14:creationId xmlns:p14="http://schemas.microsoft.com/office/powerpoint/2010/main" val="20067974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8</a:t>
            </a:fld>
            <a:endParaRPr lang="en-US" dirty="0"/>
          </a:p>
        </p:txBody>
      </p:sp>
      <p:sp>
        <p:nvSpPr>
          <p:cNvPr id="3" name="Content Placeholder 2"/>
          <p:cNvSpPr>
            <a:spLocks noGrp="1"/>
          </p:cNvSpPr>
          <p:nvPr>
            <p:ph idx="1"/>
          </p:nvPr>
        </p:nvSpPr>
        <p:spPr/>
        <p:txBody>
          <a:bodyPr>
            <a:normAutofit/>
          </a:bodyPr>
          <a:lstStyle/>
          <a:p>
            <a:r>
              <a:rPr lang="en-US" dirty="0">
                <a:solidFill>
                  <a:schemeClr val="tx2">
                    <a:lumMod val="75000"/>
                  </a:schemeClr>
                </a:solidFill>
                <a:effectLst>
                  <a:outerShdw blurRad="50800" dist="38100" algn="tr" rotWithShape="0">
                    <a:prstClr val="black">
                      <a:alpha val="40000"/>
                    </a:prstClr>
                  </a:outerShdw>
                </a:effectLst>
              </a:rPr>
              <a:t>Event handler </a:t>
            </a:r>
            <a:r>
              <a:rPr lang="en-US" dirty="0">
                <a:effectLst>
                  <a:outerShdw blurRad="50800" dist="38100" algn="tr" rotWithShape="0">
                    <a:prstClr val="black">
                      <a:alpha val="40000"/>
                    </a:prstClr>
                  </a:outerShdw>
                </a:effectLst>
              </a:rPr>
              <a:t>is responsible </a:t>
            </a:r>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for </a:t>
            </a:r>
            <a:r>
              <a:rPr lang="en-US" dirty="0">
                <a:solidFill>
                  <a:schemeClr val="tx2">
                    <a:lumMod val="75000"/>
                  </a:schemeClr>
                </a:solidFill>
                <a:effectLst>
                  <a:outerShdw blurRad="50800" dist="38100" algn="tr" rotWithShape="0">
                    <a:prstClr val="black">
                      <a:alpha val="40000"/>
                    </a:prstClr>
                  </a:outerShdw>
                </a:effectLst>
              </a:rPr>
              <a:t>receiving and processing </a:t>
            </a:r>
            <a:r>
              <a:rPr lang="en-US" dirty="0" smtClean="0">
                <a:solidFill>
                  <a:schemeClr val="tx2">
                    <a:lumMod val="75000"/>
                  </a:schemeClr>
                </a:solidFill>
                <a:effectLst>
                  <a:outerShdw blurRad="50800" dist="38100" algn="tr" rotWithShape="0">
                    <a:prstClr val="black">
                      <a:alpha val="40000"/>
                    </a:prstClr>
                  </a:outerShdw>
                </a:effectLst>
              </a:rPr>
              <a:t/>
            </a:r>
            <a:br>
              <a:rPr lang="en-US" dirty="0" smtClean="0">
                <a:solidFill>
                  <a:schemeClr val="tx2">
                    <a:lumMod val="75000"/>
                  </a:schemeClr>
                </a:solidFill>
                <a:effectLst>
                  <a:outerShdw blurRad="50800" dist="38100" algn="tr" rotWithShape="0">
                    <a:prstClr val="black">
                      <a:alpha val="40000"/>
                    </a:prstClr>
                  </a:outerShdw>
                </a:effectLst>
              </a:rPr>
            </a:br>
            <a:r>
              <a:rPr lang="en-US" dirty="0" smtClean="0">
                <a:solidFill>
                  <a:schemeClr val="tx2">
                    <a:lumMod val="75000"/>
                  </a:schemeClr>
                </a:solidFill>
                <a:effectLst>
                  <a:outerShdw blurRad="50800" dist="38100" algn="tr" rotWithShape="0">
                    <a:prstClr val="black">
                      <a:alpha val="40000"/>
                    </a:prstClr>
                  </a:outerShdw>
                </a:effectLst>
              </a:rPr>
              <a:t>data </a:t>
            </a:r>
            <a:r>
              <a:rPr lang="en-US" dirty="0">
                <a:effectLst>
                  <a:outerShdw blurRad="50800" dist="38100" algn="tr" rotWithShape="0">
                    <a:prstClr val="black">
                      <a:alpha val="40000"/>
                    </a:prstClr>
                  </a:outerShdw>
                </a:effectLst>
              </a:rPr>
              <a:t>from a delegate</a:t>
            </a:r>
          </a:p>
          <a:p>
            <a:r>
              <a:rPr lang="en-US" dirty="0" smtClean="0">
                <a:effectLst>
                  <a:outerShdw blurRad="50800" dist="38100" algn="tr" rotWithShape="0">
                    <a:prstClr val="black">
                      <a:alpha val="40000"/>
                    </a:prstClr>
                  </a:outerShdw>
                </a:effectLst>
              </a:rPr>
              <a:t>Normally </a:t>
            </a:r>
            <a:r>
              <a:rPr lang="en-US" dirty="0">
                <a:effectLst>
                  <a:outerShdw blurRad="50800" dist="38100" algn="tr" rotWithShape="0">
                    <a:prstClr val="black">
                      <a:alpha val="40000"/>
                    </a:prstClr>
                  </a:outerShdw>
                </a:effectLst>
              </a:rPr>
              <a:t>receives </a:t>
            </a:r>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two </a:t>
            </a:r>
            <a:r>
              <a:rPr lang="en-US" dirty="0">
                <a:effectLst>
                  <a:outerShdw blurRad="50800" dist="38100" algn="tr" rotWithShape="0">
                    <a:prstClr val="black">
                      <a:alpha val="40000"/>
                    </a:prstClr>
                  </a:outerShdw>
                </a:effectLst>
              </a:rPr>
              <a:t>parameters: </a:t>
            </a:r>
            <a:endParaRPr lang="en-US" dirty="0" smtClean="0">
              <a:effectLst>
                <a:outerShdw blurRad="50800" dist="38100" algn="tr" rotWithShape="0">
                  <a:prstClr val="black">
                    <a:alpha val="40000"/>
                  </a:prstClr>
                </a:outerShdw>
              </a:effectLst>
            </a:endParaRPr>
          </a:p>
          <a:p>
            <a:pPr lvl="1"/>
            <a:r>
              <a:rPr lang="en-US" dirty="0" smtClean="0">
                <a:solidFill>
                  <a:schemeClr val="tx2">
                    <a:lumMod val="75000"/>
                  </a:schemeClr>
                </a:solidFill>
                <a:effectLst>
                  <a:outerShdw blurRad="50800" dist="38100" algn="tr" rotWithShape="0">
                    <a:prstClr val="black">
                      <a:alpha val="40000"/>
                    </a:prstClr>
                  </a:outerShdw>
                </a:effectLst>
              </a:rPr>
              <a:t>Sender </a:t>
            </a:r>
          </a:p>
          <a:p>
            <a:pPr lvl="1"/>
            <a:r>
              <a:rPr lang="en-US" dirty="0" smtClean="0">
                <a:solidFill>
                  <a:schemeClr val="tx2">
                    <a:lumMod val="75000"/>
                  </a:schemeClr>
                </a:solidFill>
                <a:effectLst>
                  <a:outerShdw blurRad="50800" dist="38100" algn="tr" rotWithShape="0">
                    <a:prstClr val="black">
                      <a:alpha val="40000"/>
                    </a:prstClr>
                  </a:outerShdw>
                </a:effectLst>
              </a:rPr>
              <a:t>EventArgs</a:t>
            </a:r>
            <a:endParaRPr lang="en-US" dirty="0">
              <a:solidFill>
                <a:schemeClr val="tx2">
                  <a:lumMod val="75000"/>
                </a:schemeClr>
              </a:solidFill>
              <a:effectLst>
                <a:outerShdw blurRad="50800" dist="38100" algn="tr" rotWithShape="0">
                  <a:prstClr val="black">
                    <a:alpha val="40000"/>
                  </a:prstClr>
                </a:outerShdw>
              </a:effectLst>
            </a:endParaRPr>
          </a:p>
          <a:p>
            <a:r>
              <a:rPr lang="en-US" dirty="0" smtClean="0">
                <a:effectLst>
                  <a:outerShdw blurRad="50800" dist="38100" algn="tr" rotWithShape="0">
                    <a:prstClr val="black">
                      <a:alpha val="40000"/>
                    </a:prstClr>
                  </a:outerShdw>
                </a:effectLst>
              </a:rPr>
              <a:t>EventArgs responsible </a:t>
            </a:r>
            <a:r>
              <a:rPr lang="en-US" dirty="0">
                <a:effectLst>
                  <a:outerShdw blurRad="50800" dist="38100" algn="tr" rotWithShape="0">
                    <a:prstClr val="black">
                      <a:alpha val="40000"/>
                    </a:prstClr>
                  </a:outerShdw>
                </a:effectLst>
              </a:rPr>
              <a:t>for </a:t>
            </a:r>
            <a:r>
              <a:rPr lang="en-US" dirty="0">
                <a:solidFill>
                  <a:schemeClr val="tx2">
                    <a:lumMod val="75000"/>
                  </a:schemeClr>
                </a:solidFill>
                <a:effectLst>
                  <a:outerShdw blurRad="50800" dist="38100" algn="tr" rotWithShape="0">
                    <a:prstClr val="black">
                      <a:alpha val="40000"/>
                    </a:prstClr>
                  </a:outerShdw>
                </a:effectLst>
              </a:rPr>
              <a:t>encapsulating event </a:t>
            </a:r>
            <a:r>
              <a:rPr lang="en-US" dirty="0" smtClean="0">
                <a:solidFill>
                  <a:schemeClr val="tx2">
                    <a:lumMod val="75000"/>
                  </a:schemeClr>
                </a:solidFill>
                <a:effectLst>
                  <a:outerShdw blurRad="50800" dist="38100" algn="tr" rotWithShape="0">
                    <a:prstClr val="black">
                      <a:alpha val="40000"/>
                    </a:prstClr>
                  </a:outerShdw>
                </a:effectLst>
              </a:rPr>
              <a:t>data</a:t>
            </a:r>
            <a:endParaRPr lang="en-US" dirty="0">
              <a:solidFill>
                <a:schemeClr val="tx2">
                  <a:lumMod val="75000"/>
                </a:schemeClr>
              </a:solidFill>
              <a:effectLst>
                <a:outerShdw blurRad="50800" dist="38100" algn="tr" rotWithShape="0">
                  <a:prstClr val="black">
                    <a:alpha val="40000"/>
                  </a:prstClr>
                </a:outerShdw>
              </a:effectLst>
            </a:endParaRP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What </a:t>
            </a:r>
            <a:r>
              <a:rPr lang="en-US" dirty="0" smtClean="0">
                <a:effectLst>
                  <a:outerShdw blurRad="50800" dist="38100" algn="tr" rotWithShape="0">
                    <a:prstClr val="black">
                      <a:alpha val="40000"/>
                    </a:prstClr>
                  </a:outerShdw>
                </a:effectLst>
              </a:rPr>
              <a:t>is an </a:t>
            </a:r>
            <a:r>
              <a:rPr lang="en-US" dirty="0" err="1" smtClean="0">
                <a:effectLst>
                  <a:outerShdw blurRad="50800" dist="38100" algn="tr" rotWithShape="0">
                    <a:prstClr val="black">
                      <a:alpha val="40000"/>
                    </a:prstClr>
                  </a:outerShdw>
                </a:effectLst>
              </a:rPr>
              <a:t>EventHandler</a:t>
            </a:r>
            <a:r>
              <a:rPr lang="en-US" dirty="0" smtClean="0">
                <a:effectLst>
                  <a:outerShdw blurRad="50800" dist="38100" algn="tr" rotWithShape="0">
                    <a:prstClr val="black">
                      <a:alpha val="40000"/>
                    </a:prstClr>
                  </a:outerShdw>
                </a:effectLst>
              </a:rPr>
              <a:t>?</a:t>
            </a:r>
            <a:endParaRPr lang="en-US" dirty="0"/>
          </a:p>
        </p:txBody>
      </p:sp>
      <p:pic>
        <p:nvPicPr>
          <p:cNvPr id="7" name="Picture 6"/>
          <p:cNvPicPr>
            <a:picLocks noChangeAspect="1"/>
          </p:cNvPicPr>
          <p:nvPr/>
        </p:nvPicPr>
        <p:blipFill>
          <a:blip r:embed="rId3"/>
          <a:stretch>
            <a:fillRect/>
          </a:stretch>
        </p:blipFill>
        <p:spPr>
          <a:xfrm>
            <a:off x="6637439" y="1295400"/>
            <a:ext cx="5171973" cy="4111442"/>
          </a:xfrm>
          <a:prstGeom prst="rect">
            <a:avLst/>
          </a:prstGeom>
        </p:spPr>
      </p:pic>
    </p:spTree>
    <p:extLst>
      <p:ext uri="{BB962C8B-B14F-4D97-AF65-F5344CB8AC3E}">
        <p14:creationId xmlns:p14="http://schemas.microsoft.com/office/powerpoint/2010/main" val="25321836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5520091"/>
            <a:ext cx="8938472" cy="820600"/>
          </a:xfrm>
        </p:spPr>
        <p:txBody>
          <a:bodyPr/>
          <a:lstStyle/>
          <a:p>
            <a:r>
              <a:rPr lang="en-US" dirty="0">
                <a:effectLst>
                  <a:outerShdw blurRad="50800" dist="38100" algn="tr" rotWithShape="0">
                    <a:prstClr val="black">
                      <a:alpha val="40000"/>
                    </a:prstClr>
                  </a:outerShdw>
                </a:effectLst>
              </a:rPr>
              <a:t>What are Delegates?</a:t>
            </a:r>
            <a:endParaRPr lang="en-US" dirty="0"/>
          </a:p>
        </p:txBody>
      </p:sp>
      <p:pic>
        <p:nvPicPr>
          <p:cNvPr id="5" name="Picture 4"/>
          <p:cNvPicPr>
            <a:picLocks noChangeAspect="1"/>
          </p:cNvPicPr>
          <p:nvPr/>
        </p:nvPicPr>
        <p:blipFill>
          <a:blip r:embed="rId2"/>
          <a:stretch>
            <a:fillRect/>
          </a:stretch>
        </p:blipFill>
        <p:spPr>
          <a:xfrm>
            <a:off x="2459884" y="1143000"/>
            <a:ext cx="6911128" cy="3958254"/>
          </a:xfrm>
          <a:prstGeom prst="roundRect">
            <a:avLst>
              <a:gd name="adj" fmla="val 1160"/>
            </a:avLst>
          </a:prstGeom>
        </p:spPr>
      </p:pic>
    </p:spTree>
    <p:extLst>
      <p:ext uri="{BB962C8B-B14F-4D97-AF65-F5344CB8AC3E}">
        <p14:creationId xmlns:p14="http://schemas.microsoft.com/office/powerpoint/2010/main" val="26077339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0</TotalTime>
  <Words>2920</Words>
  <Application>Microsoft Office PowerPoint</Application>
  <PresentationFormat>Custom</PresentationFormat>
  <Paragraphs>611</Paragraphs>
  <Slides>46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Consolas</vt:lpstr>
      <vt:lpstr>Noto Sans Symbols</vt:lpstr>
      <vt:lpstr>Wingdings</vt:lpstr>
      <vt:lpstr>Wingdings 2</vt:lpstr>
      <vt:lpstr>SoftUni 16x9</vt:lpstr>
      <vt:lpstr>Object Communication  and Events</vt:lpstr>
      <vt:lpstr>Table of Contents</vt:lpstr>
      <vt:lpstr>Questions</vt:lpstr>
      <vt:lpstr>Events</vt:lpstr>
      <vt:lpstr>What are Events?</vt:lpstr>
      <vt:lpstr>What are Events?</vt:lpstr>
      <vt:lpstr>What is a Delegate?</vt:lpstr>
      <vt:lpstr>What is an EventHandler?</vt:lpstr>
      <vt:lpstr>What are Delegates?</vt:lpstr>
      <vt:lpstr>What are Delegates?</vt:lpstr>
      <vt:lpstr>Creating Delegates </vt:lpstr>
      <vt:lpstr>What is a Multicast Delegate? </vt:lpstr>
      <vt:lpstr>Creating a Delegate Instance </vt:lpstr>
      <vt:lpstr>Assigning a Lambda to a Delegate</vt:lpstr>
      <vt:lpstr>Delegate Operations</vt:lpstr>
      <vt:lpstr>Delegates Constraints</vt:lpstr>
      <vt:lpstr>Delegates Example</vt:lpstr>
      <vt:lpstr>Events</vt:lpstr>
      <vt:lpstr>Defining an Event </vt:lpstr>
      <vt:lpstr>Raising an Event </vt:lpstr>
      <vt:lpstr>Events vs. Delegates</vt:lpstr>
      <vt:lpstr>Exposing and Raising Events</vt:lpstr>
      <vt:lpstr>Exposing and Raising Events (2)</vt:lpstr>
      <vt:lpstr>Custom Events: Convention</vt:lpstr>
      <vt:lpstr>Custom Events: Convention (2)</vt:lpstr>
      <vt:lpstr>Custom Events: Convention (3)</vt:lpstr>
      <vt:lpstr>EventArgs</vt:lpstr>
      <vt:lpstr>EventArgs</vt:lpstr>
      <vt:lpstr>Deriving from the EventArgs Class </vt:lpstr>
      <vt:lpstr>Defining and Attaching Event Handlers </vt:lpstr>
      <vt:lpstr>Anonymous Methods</vt:lpstr>
      <vt:lpstr>UI Mouse Click Event Handler – Example</vt:lpstr>
      <vt:lpstr>Event Loop</vt:lpstr>
      <vt:lpstr>Event Loop – Simple Example</vt:lpstr>
      <vt:lpstr>Exercises in Class</vt:lpstr>
      <vt:lpstr>Observer</vt:lpstr>
      <vt:lpstr>Observer Design Pattern</vt:lpstr>
      <vt:lpstr>Observer – UML</vt:lpstr>
      <vt:lpstr>Problem: Observer</vt:lpstr>
      <vt:lpstr>Solution: Observer</vt:lpstr>
      <vt:lpstr>Solution: Observer</vt:lpstr>
      <vt:lpstr>Solution: Observer</vt:lpstr>
      <vt:lpstr>Summary</vt:lpstr>
      <vt:lpstr>Object Communication and Events</vt:lpstr>
      <vt:lpstr>License</vt:lpstr>
      <vt:lpstr>Free Trainings @ Software University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Other Types in OOP</dc:title>
  <dc:subject>C# Basics Course</dc:subject>
  <dc:creator/>
  <cp:keywords>Other Types, Enumerations, Structures, Generics, Attributes, OOP, programming, course, SoftUni, Software University</cp:keywords>
  <dc:description>Software University Foundation - http://softuni.org</dc:description>
  <cp:lastModifiedBy/>
  <cp:revision>1</cp:revision>
  <dcterms:created xsi:type="dcterms:W3CDTF">2014-01-02T17:00:34Z</dcterms:created>
  <dcterms:modified xsi:type="dcterms:W3CDTF">2017-08-10T10:28:17Z</dcterms:modified>
  <cp:category>programming, OOP</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